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0698163" cy="7589838"/>
  <p:notesSz cx="6858000" cy="9144000"/>
  <p:embeddedFontLst>
    <p:embeddedFont>
      <p:font typeface="Ubuntu Mono" panose="020B0509030602030204" pitchFamily="49"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0">
          <p15:clr>
            <a:srgbClr val="A4A3A4"/>
          </p15:clr>
        </p15:guide>
        <p15:guide id="2" pos="33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CCBF2F-1445-4357-B5DA-CA2462B14B70}">
  <a:tblStyle styleId="{4CCCBF2F-1445-4357-B5DA-CA2462B14B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6" y="56"/>
      </p:cViewPr>
      <p:guideLst>
        <p:guide orient="horz" pos="2390"/>
        <p:guide pos="337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93c4b043b0_0_52:notes"/>
          <p:cNvSpPr>
            <a:spLocks noGrp="1" noRot="1" noChangeAspect="1"/>
          </p:cNvSpPr>
          <p:nvPr>
            <p:ph type="sldImg" idx="2"/>
          </p:nvPr>
        </p:nvSpPr>
        <p:spPr>
          <a:xfrm>
            <a:off x="1012825" y="685800"/>
            <a:ext cx="48323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93c4b043b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66b1d1cf56_0_85: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66b1d1cf5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93c4b043b0_0_59:notes"/>
          <p:cNvSpPr>
            <a:spLocks noGrp="1" noRot="1" noChangeAspect="1"/>
          </p:cNvSpPr>
          <p:nvPr>
            <p:ph type="sldImg" idx="2"/>
          </p:nvPr>
        </p:nvSpPr>
        <p:spPr>
          <a:xfrm>
            <a:off x="1012825" y="685800"/>
            <a:ext cx="48323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93c4b043b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66b1d1cf56_0_91: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66b1d1cf5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93c4b043b0_0_67: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93c4b043b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66b1d1cf56_0_97:notes"/>
          <p:cNvSpPr>
            <a:spLocks noGrp="1" noRot="1" noChangeAspect="1"/>
          </p:cNvSpPr>
          <p:nvPr>
            <p:ph type="sldImg" idx="2"/>
          </p:nvPr>
        </p:nvSpPr>
        <p:spPr>
          <a:xfrm>
            <a:off x="1012825" y="685800"/>
            <a:ext cx="48323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66b1d1cf5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93c4b043b0_0_78:notes"/>
          <p:cNvSpPr>
            <a:spLocks noGrp="1" noRot="1" noChangeAspect="1"/>
          </p:cNvSpPr>
          <p:nvPr>
            <p:ph type="sldImg" idx="2"/>
          </p:nvPr>
        </p:nvSpPr>
        <p:spPr>
          <a:xfrm>
            <a:off x="1012825" y="685800"/>
            <a:ext cx="48323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93c4b043b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9631c06abc_1_87:notes"/>
          <p:cNvSpPr>
            <a:spLocks noGrp="1" noRot="1" noChangeAspect="1"/>
          </p:cNvSpPr>
          <p:nvPr>
            <p:ph type="sldImg" idx="2"/>
          </p:nvPr>
        </p:nvSpPr>
        <p:spPr>
          <a:xfrm>
            <a:off x="1012825" y="685800"/>
            <a:ext cx="48323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9631c06abc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66b1d1cf56_0_42: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66b1d1cf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93c4b043b0_0_29: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93c4b043b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66b1d1cf56_0_67:notes"/>
          <p:cNvSpPr>
            <a:spLocks noGrp="1" noRot="1" noChangeAspect="1"/>
          </p:cNvSpPr>
          <p:nvPr>
            <p:ph type="sldImg" idx="2"/>
          </p:nvPr>
        </p:nvSpPr>
        <p:spPr>
          <a:xfrm>
            <a:off x="1012825" y="685800"/>
            <a:ext cx="48323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66b1d1cf5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93c4b043b0_0_37:notes"/>
          <p:cNvSpPr>
            <a:spLocks noGrp="1" noRot="1" noChangeAspect="1"/>
          </p:cNvSpPr>
          <p:nvPr>
            <p:ph type="sldImg" idx="2"/>
          </p:nvPr>
        </p:nvSpPr>
        <p:spPr>
          <a:xfrm>
            <a:off x="1012825" y="685800"/>
            <a:ext cx="48323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93c4b043b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66b1d1cf56_0_73: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66b1d1cf5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93c4b043b0_0_46: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93c4b043b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66b1d1cf56_0_79:notes"/>
          <p:cNvSpPr>
            <a:spLocks noGrp="1" noRot="1" noChangeAspect="1"/>
          </p:cNvSpPr>
          <p:nvPr>
            <p:ph type="sldImg" idx="2"/>
          </p:nvPr>
        </p:nvSpPr>
        <p:spPr>
          <a:xfrm>
            <a:off x="1012541" y="685800"/>
            <a:ext cx="483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66b1d1cf5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64699" y="1098663"/>
            <a:ext cx="9969300" cy="3028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64689" y="4181912"/>
            <a:ext cx="9969300" cy="1169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64689" y="1632150"/>
            <a:ext cx="9969300" cy="2897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64689" y="4651286"/>
            <a:ext cx="9969300" cy="19197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64689" y="3173701"/>
            <a:ext cx="9969300" cy="1242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64689" y="656660"/>
            <a:ext cx="9969300" cy="8451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64689" y="1700542"/>
            <a:ext cx="9969300" cy="5040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64689" y="656660"/>
            <a:ext cx="9969300" cy="8451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64689" y="1700542"/>
            <a:ext cx="4679700" cy="5040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5653905" y="1700542"/>
            <a:ext cx="4679700" cy="5040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64689" y="656660"/>
            <a:ext cx="9969300" cy="8451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64689" y="819819"/>
            <a:ext cx="3285300" cy="11151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64689" y="2050433"/>
            <a:ext cx="3285300" cy="46917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573592" y="664222"/>
            <a:ext cx="7450500" cy="60363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5349238" y="-184"/>
            <a:ext cx="5349000" cy="758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10635" y="1819619"/>
            <a:ext cx="4733100" cy="21870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310635" y="4136096"/>
            <a:ext cx="4733100" cy="1822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5779212" y="1068414"/>
            <a:ext cx="4489500" cy="54525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64689" y="6242453"/>
            <a:ext cx="7018800" cy="892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9912771" y="6880840"/>
            <a:ext cx="642000" cy="580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64689" y="656660"/>
            <a:ext cx="9969300" cy="845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64689" y="1700542"/>
            <a:ext cx="9969300" cy="5040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9912771" y="6880840"/>
            <a:ext cx="642000" cy="580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schwarzschlyle/electronics-and-instrumentation/tree/master/logic-gat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gif"/><Relationship Id="rId7"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gif"/><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gif"/><Relationship Id="rId10" Type="http://schemas.openxmlformats.org/officeDocument/2006/relationships/image" Target="../media/image9.gif"/><Relationship Id="rId4" Type="http://schemas.openxmlformats.org/officeDocument/2006/relationships/image" Target="../media/image3.gif"/><Relationship Id="rId9" Type="http://schemas.openxmlformats.org/officeDocument/2006/relationships/image" Target="../media/image8.gif"/></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gif"/><Relationship Id="rId4" Type="http://schemas.openxmlformats.org/officeDocument/2006/relationships/image" Target="../media/image11.gif"/></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55" name="Google Shape;55;p13"/>
          <p:cNvSpPr txBox="1"/>
          <p:nvPr/>
        </p:nvSpPr>
        <p:spPr>
          <a:xfrm>
            <a:off x="1544038" y="2917575"/>
            <a:ext cx="76104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a:solidFill>
                  <a:schemeClr val="lt1"/>
                </a:solidFill>
                <a:latin typeface="Ubuntu Mono"/>
                <a:ea typeface="Ubuntu Mono"/>
                <a:cs typeface="Ubuntu Mono"/>
                <a:sym typeface="Ubuntu Mono"/>
              </a:rPr>
              <a:t>COMBINATIONAL LOGIC</a:t>
            </a:r>
            <a:endParaRPr sz="5000">
              <a:solidFill>
                <a:schemeClr val="lt1"/>
              </a:solidFill>
              <a:latin typeface="Ubuntu Mono"/>
              <a:ea typeface="Ubuntu Mono"/>
              <a:cs typeface="Ubuntu Mono"/>
              <a:sym typeface="Ubuntu Mono"/>
            </a:endParaRPr>
          </a:p>
        </p:txBody>
      </p:sp>
      <p:sp>
        <p:nvSpPr>
          <p:cNvPr id="56" name="Google Shape;56;p13"/>
          <p:cNvSpPr txBox="1"/>
          <p:nvPr/>
        </p:nvSpPr>
        <p:spPr>
          <a:xfrm>
            <a:off x="1115350" y="4194150"/>
            <a:ext cx="84678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combinational-logic:~</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digital systems where the outputs are determined solely by the current states of the inputs to the circuit.</a:t>
            </a:r>
            <a:endParaRPr sz="1000">
              <a:solidFill>
                <a:schemeClr val="lt1"/>
              </a:solidFill>
              <a:latin typeface="Ubuntu Mono"/>
              <a:ea typeface="Ubuntu Mono"/>
              <a:cs typeface="Ubuntu Mono"/>
              <a:sym typeface="Ubuntu Mono"/>
            </a:endParaRPr>
          </a:p>
        </p:txBody>
      </p:sp>
      <p:sp>
        <p:nvSpPr>
          <p:cNvPr id="57" name="Google Shape;57;p13"/>
          <p:cNvSpPr txBox="1"/>
          <p:nvPr/>
        </p:nvSpPr>
        <p:spPr>
          <a:xfrm>
            <a:off x="7544725" y="6488925"/>
            <a:ext cx="28824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binary-states-convention:~</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Throughout the exploration, black-filled LEDs correspond to a HIGH digital state while white-filled LEDs correspond to a LOW digital state</a:t>
            </a:r>
            <a:endParaRPr sz="1000">
              <a:solidFill>
                <a:schemeClr val="lt1"/>
              </a:solidFill>
              <a:latin typeface="Ubuntu Mono"/>
              <a:ea typeface="Ubuntu Mono"/>
              <a:cs typeface="Ubuntu Mono"/>
              <a:sym typeface="Ubuntu Mono"/>
            </a:endParaRPr>
          </a:p>
        </p:txBody>
      </p:sp>
      <p:pic>
        <p:nvPicPr>
          <p:cNvPr id="58" name="Google Shape;58;p13"/>
          <p:cNvPicPr preferRelativeResize="0"/>
          <p:nvPr/>
        </p:nvPicPr>
        <p:blipFill rotWithShape="1">
          <a:blip r:embed="rId3">
            <a:alphaModFix/>
          </a:blip>
          <a:srcRect l="21594" t="77016" r="55548" b="14229"/>
          <a:stretch/>
        </p:blipFill>
        <p:spPr>
          <a:xfrm>
            <a:off x="6060950" y="6664650"/>
            <a:ext cx="1370176" cy="534700"/>
          </a:xfrm>
          <a:prstGeom prst="rect">
            <a:avLst/>
          </a:prstGeom>
          <a:noFill/>
          <a:ln>
            <a:noFill/>
          </a:ln>
        </p:spPr>
      </p:pic>
      <p:sp>
        <p:nvSpPr>
          <p:cNvPr id="59" name="Google Shape;59;p13"/>
          <p:cNvSpPr txBox="1"/>
          <p:nvPr/>
        </p:nvSpPr>
        <p:spPr>
          <a:xfrm>
            <a:off x="66270" y="6754450"/>
            <a:ext cx="567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GitHub repo: </a:t>
            </a:r>
            <a:r>
              <a:rPr lang="en" sz="700" u="sng">
                <a:solidFill>
                  <a:schemeClr val="hlink"/>
                </a:solidFill>
                <a:latin typeface="Ubuntu Mono"/>
                <a:ea typeface="Ubuntu Mono"/>
                <a:cs typeface="Ubuntu Mono"/>
                <a:sym typeface="Ubuntu Mono"/>
                <a:hlinkClick r:id="rId4"/>
              </a:rPr>
              <a:t>https://github.com/schwarzschlyle/electronics-and-instrumentation/tree/master/logic-gates</a:t>
            </a:r>
            <a:endParaRPr sz="700">
              <a:solidFill>
                <a:schemeClr val="lt1"/>
              </a:solidFill>
              <a:latin typeface="Ubuntu Mono"/>
              <a:ea typeface="Ubuntu Mono"/>
              <a:cs typeface="Ubuntu Mono"/>
              <a:sym typeface="Ubuntu Mono"/>
            </a:endParaRPr>
          </a:p>
          <a:p>
            <a:pPr marL="0" lvl="0" indent="0" algn="ctr" rtl="0">
              <a:spcBef>
                <a:spcPts val="0"/>
              </a:spcBef>
              <a:spcAft>
                <a:spcPts val="0"/>
              </a:spcAft>
              <a:buClr>
                <a:schemeClr val="dk1"/>
              </a:buClr>
              <a:buSzPts val="1100"/>
              <a:buFont typeface="Arial"/>
              <a:buNone/>
            </a:pPr>
            <a:endParaRPr sz="700">
              <a:latin typeface="Ubuntu Mono"/>
              <a:ea typeface="Ubuntu Mono"/>
              <a:cs typeface="Ubuntu Mono"/>
              <a:sym typeface="Ubuntu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sp>
        <p:nvSpPr>
          <p:cNvPr id="174" name="Google Shape;174;p22"/>
          <p:cNvSpPr txBox="1"/>
          <p:nvPr/>
        </p:nvSpPr>
        <p:spPr>
          <a:xfrm>
            <a:off x="299650" y="592875"/>
            <a:ext cx="43620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logic-gate-1:~</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up!</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75" name="Google Shape;175;p22"/>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176" name="Google Shape;176;p22"/>
          <p:cNvSpPr txBox="1"/>
          <p:nvPr/>
        </p:nvSpPr>
        <p:spPr>
          <a:xfrm>
            <a:off x="2831645" y="2681800"/>
            <a:ext cx="5216100" cy="264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FF00FF"/>
                </a:solidFill>
                <a:latin typeface="Ubuntu Mono"/>
                <a:ea typeface="Ubuntu Mono"/>
                <a:cs typeface="Ubuntu Mono"/>
                <a:sym typeface="Ubuntu Mono"/>
              </a:rPr>
              <a:t>NOT gate LED states test</a:t>
            </a:r>
            <a:endParaRPr sz="1000" dirty="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ledPin = 13;</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sensorValue = 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void </a:t>
            </a:r>
            <a:r>
              <a:rPr lang="en" sz="1000" dirty="0">
                <a:solidFill>
                  <a:srgbClr val="8E7CC3"/>
                </a:solidFill>
                <a:latin typeface="Ubuntu Mono"/>
                <a:ea typeface="Ubuntu Mono"/>
                <a:cs typeface="Ubuntu Mono"/>
                <a:sym typeface="Ubuntu Mono"/>
              </a:rPr>
              <a:t>setup</a:t>
            </a: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pinMode(ledPin,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void </a:t>
            </a:r>
            <a:r>
              <a:rPr lang="en" sz="1000" dirty="0">
                <a:solidFill>
                  <a:srgbClr val="8E7CC3"/>
                </a:solidFill>
                <a:latin typeface="Ubuntu Mono"/>
                <a:ea typeface="Ubuntu Mono"/>
                <a:cs typeface="Ubuntu Mono"/>
                <a:sym typeface="Ubuntu Mono"/>
              </a:rPr>
              <a:t>loop</a:t>
            </a: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(2000);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(300);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dirty="0">
              <a:solidFill>
                <a:schemeClr val="lt1"/>
              </a:solidFill>
              <a:latin typeface="Ubuntu Mono"/>
              <a:ea typeface="Ubuntu Mono"/>
              <a:cs typeface="Ubuntu Mono"/>
              <a:sym typeface="Ubuntu Mono"/>
            </a:endParaRPr>
          </a:p>
        </p:txBody>
      </p:sp>
      <p:pic>
        <p:nvPicPr>
          <p:cNvPr id="177" name="Google Shape;177;p22"/>
          <p:cNvPicPr preferRelativeResize="0"/>
          <p:nvPr/>
        </p:nvPicPr>
        <p:blipFill>
          <a:blip r:embed="rId3">
            <a:alphaModFix/>
          </a:blip>
          <a:stretch>
            <a:fillRect/>
          </a:stretch>
        </p:blipFill>
        <p:spPr>
          <a:xfrm>
            <a:off x="9115288" y="179775"/>
            <a:ext cx="1057425" cy="553575"/>
          </a:xfrm>
          <a:prstGeom prst="rect">
            <a:avLst/>
          </a:prstGeom>
          <a:noFill/>
          <a:ln>
            <a:noFill/>
          </a:ln>
        </p:spPr>
      </p:pic>
      <p:sp>
        <p:nvSpPr>
          <p:cNvPr id="178" name="Google Shape;178;p22"/>
          <p:cNvSpPr txBox="1"/>
          <p:nvPr/>
        </p:nvSpPr>
        <p:spPr>
          <a:xfrm>
            <a:off x="9189038" y="640500"/>
            <a:ext cx="9099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codes-used</a:t>
            </a:r>
            <a:endParaRPr sz="1000">
              <a:solidFill>
                <a:schemeClr val="lt1"/>
              </a:solidFill>
              <a:latin typeface="Ubuntu Mono"/>
              <a:ea typeface="Ubuntu Mono"/>
              <a:cs typeface="Ubuntu Mono"/>
              <a:sym typeface="Ubuntu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2"/>
        <p:cNvGrpSpPr/>
        <p:nvPr/>
      </p:nvGrpSpPr>
      <p:grpSpPr>
        <a:xfrm>
          <a:off x="0" y="0"/>
          <a:ext cx="0" cy="0"/>
          <a:chOff x="0" y="0"/>
          <a:chExt cx="0" cy="0"/>
        </a:xfrm>
      </p:grpSpPr>
      <p:sp>
        <p:nvSpPr>
          <p:cNvPr id="183" name="Google Shape;183;p23"/>
          <p:cNvSpPr txBox="1"/>
          <p:nvPr/>
        </p:nvSpPr>
        <p:spPr>
          <a:xfrm>
            <a:off x="299650" y="592875"/>
            <a:ext cx="4362000" cy="2493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logic-gate-2:~</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Several ICs contain different logic gates. We have already discussed the NOT gate using 7404). Here, we explore other kinds of logic gates using 7400, 7408, and 7432 by doing the following tasks:</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design, verify, and demonstrate the validity of the AND gate truth values</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design, verify, and demonstrate the validity of the NAND gate truth values</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design, verify, and demonstrate the validity of the OR gate truth values</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pic>
        <p:nvPicPr>
          <p:cNvPr id="184" name="Google Shape;184;p23"/>
          <p:cNvPicPr preferRelativeResize="0"/>
          <p:nvPr/>
        </p:nvPicPr>
        <p:blipFill>
          <a:blip r:embed="rId3">
            <a:alphaModFix/>
          </a:blip>
          <a:stretch>
            <a:fillRect/>
          </a:stretch>
        </p:blipFill>
        <p:spPr>
          <a:xfrm>
            <a:off x="927838" y="4572700"/>
            <a:ext cx="2878881" cy="1276050"/>
          </a:xfrm>
          <a:prstGeom prst="rect">
            <a:avLst/>
          </a:prstGeom>
          <a:noFill/>
          <a:ln>
            <a:noFill/>
          </a:ln>
        </p:spPr>
      </p:pic>
      <p:pic>
        <p:nvPicPr>
          <p:cNvPr id="185" name="Google Shape;185;p23"/>
          <p:cNvPicPr preferRelativeResize="0"/>
          <p:nvPr/>
        </p:nvPicPr>
        <p:blipFill>
          <a:blip r:embed="rId4">
            <a:alphaModFix/>
          </a:blip>
          <a:stretch>
            <a:fillRect/>
          </a:stretch>
        </p:blipFill>
        <p:spPr>
          <a:xfrm>
            <a:off x="927850" y="2929275"/>
            <a:ext cx="2878875" cy="1276038"/>
          </a:xfrm>
          <a:prstGeom prst="rect">
            <a:avLst/>
          </a:prstGeom>
          <a:noFill/>
          <a:ln>
            <a:noFill/>
          </a:ln>
        </p:spPr>
      </p:pic>
      <p:pic>
        <p:nvPicPr>
          <p:cNvPr id="186" name="Google Shape;186;p23"/>
          <p:cNvPicPr preferRelativeResize="0"/>
          <p:nvPr/>
        </p:nvPicPr>
        <p:blipFill>
          <a:blip r:embed="rId5">
            <a:alphaModFix/>
          </a:blip>
          <a:stretch>
            <a:fillRect/>
          </a:stretch>
        </p:blipFill>
        <p:spPr>
          <a:xfrm>
            <a:off x="909250" y="6122000"/>
            <a:ext cx="2878875" cy="1276038"/>
          </a:xfrm>
          <a:prstGeom prst="rect">
            <a:avLst/>
          </a:prstGeom>
          <a:noFill/>
          <a:ln>
            <a:noFill/>
          </a:ln>
        </p:spPr>
      </p:pic>
      <p:sp>
        <p:nvSpPr>
          <p:cNvPr id="187" name="Google Shape;187;p23"/>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188" name="Google Shape;188;p23"/>
          <p:cNvSpPr txBox="1"/>
          <p:nvPr/>
        </p:nvSpPr>
        <p:spPr>
          <a:xfrm>
            <a:off x="4726463" y="3642375"/>
            <a:ext cx="16452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a:solidFill>
                  <a:srgbClr val="FF00FF"/>
                </a:solidFill>
                <a:latin typeface="Ubuntu Mono"/>
                <a:ea typeface="Ubuntu Mono"/>
                <a:cs typeface="Ubuntu Mono"/>
                <a:sym typeface="Ubuntu Mono"/>
              </a:rPr>
              <a:t>AND, NAND, and OR LED states test</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(667);</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(667);</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(667);</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189" name="Google Shape;189;p23"/>
          <p:cNvSpPr txBox="1"/>
          <p:nvPr/>
        </p:nvSpPr>
        <p:spPr>
          <a:xfrm>
            <a:off x="5892175" y="1084800"/>
            <a:ext cx="26271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testing codes were programmed such that it cycles through all binary states in the following order (11) &gt; (00) &gt; (01) &gt; (10). It was set up such that the first state (11) runs for 2000 milliseconds and while all other states run for 667 milliseconds</a:t>
            </a:r>
            <a:endParaRPr sz="1000">
              <a:solidFill>
                <a:schemeClr val="lt1"/>
              </a:solidFill>
              <a:latin typeface="Ubuntu Mono"/>
              <a:ea typeface="Ubuntu Mono"/>
              <a:cs typeface="Ubuntu Mono"/>
              <a:sym typeface="Ubuntu Mono"/>
            </a:endParaRPr>
          </a:p>
        </p:txBody>
      </p:sp>
      <p:sp>
        <p:nvSpPr>
          <p:cNvPr id="190" name="Google Shape;190;p23"/>
          <p:cNvSpPr txBox="1"/>
          <p:nvPr/>
        </p:nvSpPr>
        <p:spPr>
          <a:xfrm>
            <a:off x="7477550" y="2831250"/>
            <a:ext cx="20409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first circuit (7400) shows an initial 2 millisecond HIGH state followed by another 2 millisecond LOW state. This corresponds to an AND gate.</a:t>
            </a:r>
            <a:endParaRPr sz="1000">
              <a:solidFill>
                <a:schemeClr val="lt1"/>
              </a:solidFill>
              <a:latin typeface="Ubuntu Mono"/>
              <a:ea typeface="Ubuntu Mono"/>
              <a:cs typeface="Ubuntu Mono"/>
              <a:sym typeface="Ubuntu Mono"/>
            </a:endParaRPr>
          </a:p>
        </p:txBody>
      </p:sp>
      <p:sp>
        <p:nvSpPr>
          <p:cNvPr id="191" name="Google Shape;191;p23"/>
          <p:cNvSpPr txBox="1"/>
          <p:nvPr/>
        </p:nvSpPr>
        <p:spPr>
          <a:xfrm>
            <a:off x="7429925" y="4258875"/>
            <a:ext cx="20409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second circuit (7408) corresponds to a 2 millisecond LOW state followed by another 2 millisecond HIGH state. This is simply an inverted AND gate, or a NAND gate.</a:t>
            </a:r>
            <a:endParaRPr sz="1000">
              <a:solidFill>
                <a:schemeClr val="lt1"/>
              </a:solidFill>
              <a:latin typeface="Ubuntu Mono"/>
              <a:ea typeface="Ubuntu Mono"/>
              <a:cs typeface="Ubuntu Mono"/>
              <a:sym typeface="Ubuntu Mono"/>
            </a:endParaRPr>
          </a:p>
        </p:txBody>
      </p:sp>
      <p:sp>
        <p:nvSpPr>
          <p:cNvPr id="192" name="Google Shape;192;p23"/>
          <p:cNvSpPr txBox="1"/>
          <p:nvPr/>
        </p:nvSpPr>
        <p:spPr>
          <a:xfrm>
            <a:off x="7477550" y="6064800"/>
            <a:ext cx="20409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third circuit shows (7432) is active 3/4 of the times during the entire testing cycle. Upon careful observation, it goes into a LOW state at the second state. Hence, this is an OR gate.</a:t>
            </a:r>
            <a:endParaRPr sz="1000">
              <a:solidFill>
                <a:schemeClr val="lt1"/>
              </a:solidFill>
              <a:latin typeface="Ubuntu Mono"/>
              <a:ea typeface="Ubuntu Mono"/>
              <a:cs typeface="Ubuntu Mono"/>
              <a:sym typeface="Ubuntu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6"/>
        <p:cNvGrpSpPr/>
        <p:nvPr/>
      </p:nvGrpSpPr>
      <p:grpSpPr>
        <a:xfrm>
          <a:off x="0" y="0"/>
          <a:ext cx="0" cy="0"/>
          <a:chOff x="0" y="0"/>
          <a:chExt cx="0" cy="0"/>
        </a:xfrm>
      </p:grpSpPr>
      <p:sp>
        <p:nvSpPr>
          <p:cNvPr id="197" name="Google Shape;197;p24"/>
          <p:cNvSpPr txBox="1"/>
          <p:nvPr/>
        </p:nvSpPr>
        <p:spPr>
          <a:xfrm>
            <a:off x="299650" y="592875"/>
            <a:ext cx="43620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logic-gate-2:~</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up!</a:t>
            </a:r>
            <a:endParaRPr sz="1000">
              <a:solidFill>
                <a:schemeClr val="lt1"/>
              </a:solidFill>
              <a:latin typeface="Ubuntu Mono"/>
              <a:ea typeface="Ubuntu Mono"/>
              <a:cs typeface="Ubuntu Mono"/>
              <a:sym typeface="Ubuntu Mono"/>
            </a:endParaRPr>
          </a:p>
        </p:txBody>
      </p:sp>
      <p:sp>
        <p:nvSpPr>
          <p:cNvPr id="198" name="Google Shape;198;p24"/>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199" name="Google Shape;199;p24"/>
          <p:cNvSpPr txBox="1"/>
          <p:nvPr/>
        </p:nvSpPr>
        <p:spPr>
          <a:xfrm>
            <a:off x="2886726" y="1736316"/>
            <a:ext cx="5216100" cy="4340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FF00FF"/>
                </a:solidFill>
                <a:latin typeface="Ubuntu Mono"/>
                <a:ea typeface="Ubuntu Mono"/>
                <a:cs typeface="Ubuntu Mono"/>
                <a:sym typeface="Ubuntu Mono"/>
              </a:rPr>
              <a:t>AND, NAND, and OR LED states test</a:t>
            </a:r>
            <a:endParaRPr sz="1000" dirty="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ledPin1 = 13;</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ledPin2 = 12;</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sensorValue = 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void </a:t>
            </a:r>
            <a:r>
              <a:rPr lang="en" sz="1000" dirty="0">
                <a:solidFill>
                  <a:srgbClr val="8E7CC3"/>
                </a:solidFill>
                <a:latin typeface="Ubuntu Mono"/>
                <a:ea typeface="Ubuntu Mono"/>
                <a:cs typeface="Ubuntu Mono"/>
                <a:sym typeface="Ubuntu Mono"/>
              </a:rPr>
              <a:t>setup</a:t>
            </a: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pinMode(ledPin1,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pinMode(ledPin2,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void </a:t>
            </a:r>
            <a:r>
              <a:rPr lang="en" sz="1000" dirty="0">
                <a:solidFill>
                  <a:srgbClr val="8E7CC3"/>
                </a:solidFill>
                <a:latin typeface="Ubuntu Mono"/>
                <a:ea typeface="Ubuntu Mono"/>
                <a:cs typeface="Ubuntu Mono"/>
                <a:sym typeface="Ubuntu Mono"/>
              </a:rPr>
              <a:t>loop</a:t>
            </a: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(ledPin1,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(ledPin2,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(2000);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(ledPin1,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(ledPin2,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(667);</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(ledPin1,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(ledPin2,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(667);</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(ledPin1,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(ledPin2,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(667);</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dirty="0">
              <a:solidFill>
                <a:schemeClr val="lt1"/>
              </a:solidFill>
              <a:latin typeface="Ubuntu Mono"/>
              <a:ea typeface="Ubuntu Mono"/>
              <a:cs typeface="Ubuntu Mono"/>
              <a:sym typeface="Ubuntu Mono"/>
            </a:endParaRPr>
          </a:p>
        </p:txBody>
      </p:sp>
      <p:pic>
        <p:nvPicPr>
          <p:cNvPr id="200" name="Google Shape;200;p24"/>
          <p:cNvPicPr preferRelativeResize="0"/>
          <p:nvPr/>
        </p:nvPicPr>
        <p:blipFill>
          <a:blip r:embed="rId3">
            <a:alphaModFix/>
          </a:blip>
          <a:stretch>
            <a:fillRect/>
          </a:stretch>
        </p:blipFill>
        <p:spPr>
          <a:xfrm>
            <a:off x="9115288" y="179775"/>
            <a:ext cx="1057425" cy="553575"/>
          </a:xfrm>
          <a:prstGeom prst="rect">
            <a:avLst/>
          </a:prstGeom>
          <a:noFill/>
          <a:ln>
            <a:noFill/>
          </a:ln>
        </p:spPr>
      </p:pic>
      <p:sp>
        <p:nvSpPr>
          <p:cNvPr id="201" name="Google Shape;201;p24"/>
          <p:cNvSpPr txBox="1"/>
          <p:nvPr/>
        </p:nvSpPr>
        <p:spPr>
          <a:xfrm>
            <a:off x="9189038" y="640500"/>
            <a:ext cx="9099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codes-used</a:t>
            </a:r>
            <a:endParaRPr sz="1000">
              <a:solidFill>
                <a:schemeClr val="lt1"/>
              </a:solidFill>
              <a:latin typeface="Ubuntu Mono"/>
              <a:ea typeface="Ubuntu Mono"/>
              <a:cs typeface="Ubuntu Mono"/>
              <a:sym typeface="Ubuntu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5"/>
        <p:cNvGrpSpPr/>
        <p:nvPr/>
      </p:nvGrpSpPr>
      <p:grpSpPr>
        <a:xfrm>
          <a:off x="0" y="0"/>
          <a:ext cx="0" cy="0"/>
          <a:chOff x="0" y="0"/>
          <a:chExt cx="0" cy="0"/>
        </a:xfrm>
      </p:grpSpPr>
      <p:sp>
        <p:nvSpPr>
          <p:cNvPr id="206" name="Google Shape;206;p25"/>
          <p:cNvSpPr txBox="1"/>
          <p:nvPr/>
        </p:nvSpPr>
        <p:spPr>
          <a:xfrm>
            <a:off x="299650" y="592875"/>
            <a:ext cx="4362000" cy="2493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logic-gate-3:~</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Some logic gates are considered to be universal. That is, one can design an appropriate circuit to repurpose an universal gate into any kind of logic gate (OR, AND, NOT, etc). A NAND gate is one example of a universal logic gate. To see this, we aim to do the following:</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construct a circuit to repurpose NAND universal gate as an OR gate</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construct a circuit to repurpose NAND universal gate as an AND gate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construct a circuit to repurpose NAND universal gate as a NOT gate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p:txBody>
      </p:sp>
      <p:pic>
        <p:nvPicPr>
          <p:cNvPr id="207" name="Google Shape;207;p25"/>
          <p:cNvPicPr preferRelativeResize="0"/>
          <p:nvPr/>
        </p:nvPicPr>
        <p:blipFill>
          <a:blip r:embed="rId3">
            <a:alphaModFix/>
          </a:blip>
          <a:stretch>
            <a:fillRect/>
          </a:stretch>
        </p:blipFill>
        <p:spPr>
          <a:xfrm>
            <a:off x="3167225" y="3005475"/>
            <a:ext cx="2609875" cy="1264947"/>
          </a:xfrm>
          <a:prstGeom prst="rect">
            <a:avLst/>
          </a:prstGeom>
          <a:noFill/>
          <a:ln>
            <a:noFill/>
          </a:ln>
        </p:spPr>
      </p:pic>
      <p:pic>
        <p:nvPicPr>
          <p:cNvPr id="208" name="Google Shape;208;p25"/>
          <p:cNvPicPr preferRelativeResize="0"/>
          <p:nvPr/>
        </p:nvPicPr>
        <p:blipFill>
          <a:blip r:embed="rId4">
            <a:alphaModFix/>
          </a:blip>
          <a:stretch>
            <a:fillRect/>
          </a:stretch>
        </p:blipFill>
        <p:spPr>
          <a:xfrm>
            <a:off x="557975" y="3005475"/>
            <a:ext cx="2199975" cy="1353750"/>
          </a:xfrm>
          <a:prstGeom prst="rect">
            <a:avLst/>
          </a:prstGeom>
          <a:noFill/>
          <a:ln>
            <a:noFill/>
          </a:ln>
        </p:spPr>
      </p:pic>
      <p:pic>
        <p:nvPicPr>
          <p:cNvPr id="209" name="Google Shape;209;p25"/>
          <p:cNvPicPr preferRelativeResize="0"/>
          <p:nvPr/>
        </p:nvPicPr>
        <p:blipFill>
          <a:blip r:embed="rId5">
            <a:alphaModFix/>
          </a:blip>
          <a:stretch>
            <a:fillRect/>
          </a:stretch>
        </p:blipFill>
        <p:spPr>
          <a:xfrm>
            <a:off x="3186325" y="4576925"/>
            <a:ext cx="2609807" cy="1264950"/>
          </a:xfrm>
          <a:prstGeom prst="rect">
            <a:avLst/>
          </a:prstGeom>
          <a:noFill/>
          <a:ln>
            <a:noFill/>
          </a:ln>
        </p:spPr>
      </p:pic>
      <p:pic>
        <p:nvPicPr>
          <p:cNvPr id="210" name="Google Shape;210;p25"/>
          <p:cNvPicPr preferRelativeResize="0"/>
          <p:nvPr/>
        </p:nvPicPr>
        <p:blipFill>
          <a:blip r:embed="rId6">
            <a:alphaModFix/>
          </a:blip>
          <a:stretch>
            <a:fillRect/>
          </a:stretch>
        </p:blipFill>
        <p:spPr>
          <a:xfrm>
            <a:off x="514600" y="4488125"/>
            <a:ext cx="2210984" cy="1353750"/>
          </a:xfrm>
          <a:prstGeom prst="rect">
            <a:avLst/>
          </a:prstGeom>
          <a:noFill/>
          <a:ln>
            <a:noFill/>
          </a:ln>
        </p:spPr>
      </p:pic>
      <p:pic>
        <p:nvPicPr>
          <p:cNvPr id="211" name="Google Shape;211;p25"/>
          <p:cNvPicPr preferRelativeResize="0"/>
          <p:nvPr/>
        </p:nvPicPr>
        <p:blipFill>
          <a:blip r:embed="rId7">
            <a:alphaModFix/>
          </a:blip>
          <a:stretch>
            <a:fillRect/>
          </a:stretch>
        </p:blipFill>
        <p:spPr>
          <a:xfrm>
            <a:off x="3167275" y="5982950"/>
            <a:ext cx="2609800" cy="1264929"/>
          </a:xfrm>
          <a:prstGeom prst="rect">
            <a:avLst/>
          </a:prstGeom>
          <a:noFill/>
          <a:ln>
            <a:noFill/>
          </a:ln>
        </p:spPr>
      </p:pic>
      <p:pic>
        <p:nvPicPr>
          <p:cNvPr id="212" name="Google Shape;212;p25"/>
          <p:cNvPicPr preferRelativeResize="0"/>
          <p:nvPr/>
        </p:nvPicPr>
        <p:blipFill>
          <a:blip r:embed="rId8">
            <a:alphaModFix/>
          </a:blip>
          <a:stretch>
            <a:fillRect/>
          </a:stretch>
        </p:blipFill>
        <p:spPr>
          <a:xfrm>
            <a:off x="557963" y="5982950"/>
            <a:ext cx="2124240" cy="1353750"/>
          </a:xfrm>
          <a:prstGeom prst="rect">
            <a:avLst/>
          </a:prstGeom>
          <a:noFill/>
          <a:ln>
            <a:noFill/>
          </a:ln>
        </p:spPr>
      </p:pic>
      <p:sp>
        <p:nvSpPr>
          <p:cNvPr id="213" name="Google Shape;213;p25"/>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214" name="Google Shape;214;p25"/>
          <p:cNvSpPr txBox="1"/>
          <p:nvPr/>
        </p:nvSpPr>
        <p:spPr>
          <a:xfrm>
            <a:off x="5872207" y="2391750"/>
            <a:ext cx="20043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a:solidFill>
                  <a:srgbClr val="FF00FF"/>
                </a:solidFill>
                <a:latin typeface="Ubuntu Mono"/>
                <a:ea typeface="Ubuntu Mono"/>
                <a:cs typeface="Ubuntu Mono"/>
                <a:sym typeface="Ubuntu Mono"/>
              </a:rPr>
              <a:t>NAND as AND test</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(667);</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(667);</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(667);</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215" name="Google Shape;215;p25"/>
          <p:cNvSpPr txBox="1"/>
          <p:nvPr/>
        </p:nvSpPr>
        <p:spPr>
          <a:xfrm>
            <a:off x="7986725" y="2778300"/>
            <a:ext cx="21243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Circuit shows that, half of the time, LED enters a HIGH state. From the written code, 2000 millisecond is spend on a (11) state input. This is characteristic of an AND gate logic.</a:t>
            </a:r>
            <a:endParaRPr sz="1000">
              <a:solidFill>
                <a:schemeClr val="lt1"/>
              </a:solidFill>
              <a:latin typeface="Ubuntu Mono"/>
              <a:ea typeface="Ubuntu Mono"/>
              <a:cs typeface="Ubuntu Mono"/>
              <a:sym typeface="Ubuntu Mono"/>
            </a:endParaRPr>
          </a:p>
        </p:txBody>
      </p:sp>
      <p:sp>
        <p:nvSpPr>
          <p:cNvPr id="216" name="Google Shape;216;p25"/>
          <p:cNvSpPr txBox="1"/>
          <p:nvPr/>
        </p:nvSpPr>
        <p:spPr>
          <a:xfrm>
            <a:off x="5872206" y="4431000"/>
            <a:ext cx="20043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a:solidFill>
                  <a:srgbClr val="FF00FF"/>
                </a:solidFill>
                <a:latin typeface="Ubuntu Mono"/>
                <a:ea typeface="Ubuntu Mono"/>
                <a:cs typeface="Ubuntu Mono"/>
                <a:sym typeface="Ubuntu Mono"/>
              </a:rPr>
              <a:t>NAND as NOT test</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(300);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217" name="Google Shape;217;p25"/>
          <p:cNvSpPr txBox="1"/>
          <p:nvPr/>
        </p:nvSpPr>
        <p:spPr>
          <a:xfrm>
            <a:off x="7952575" y="4472150"/>
            <a:ext cx="21243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Spending 2000 milliseconds on LOW input state and 300 milliseconds on HIGH input state gives us an inverted output state. This is characteristic of a NOT gate logic.</a:t>
            </a:r>
            <a:endParaRPr sz="1000">
              <a:solidFill>
                <a:schemeClr val="lt1"/>
              </a:solidFill>
              <a:latin typeface="Ubuntu Mono"/>
              <a:ea typeface="Ubuntu Mono"/>
              <a:cs typeface="Ubuntu Mono"/>
              <a:sym typeface="Ubuntu Mono"/>
            </a:endParaRPr>
          </a:p>
        </p:txBody>
      </p:sp>
      <p:sp>
        <p:nvSpPr>
          <p:cNvPr id="218" name="Google Shape;218;p25"/>
          <p:cNvSpPr txBox="1"/>
          <p:nvPr/>
        </p:nvSpPr>
        <p:spPr>
          <a:xfrm>
            <a:off x="7986725" y="6082275"/>
            <a:ext cx="21243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Circuit enters only the LOW state for 667 milliseconds or 1/4 of the cycle entering. Looking at the test code, this corresponds to a (00) state input - characteristic of an OR gate logic. </a:t>
            </a:r>
            <a:endParaRPr sz="1000">
              <a:solidFill>
                <a:schemeClr val="lt1"/>
              </a:solidFill>
              <a:latin typeface="Ubuntu Mono"/>
              <a:ea typeface="Ubuntu Mono"/>
              <a:cs typeface="Ubuntu Mono"/>
              <a:sym typeface="Ubuntu Mono"/>
            </a:endParaRPr>
          </a:p>
        </p:txBody>
      </p:sp>
      <p:sp>
        <p:nvSpPr>
          <p:cNvPr id="219" name="Google Shape;219;p25"/>
          <p:cNvSpPr txBox="1"/>
          <p:nvPr/>
        </p:nvSpPr>
        <p:spPr>
          <a:xfrm>
            <a:off x="6481925" y="741850"/>
            <a:ext cx="27921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To test the validity of the constructed NAND-based logic gates, we employ different tests by cycling through all states. The tests were designed with different delay times such that the respective states can be uniquely identified depending on how long it was activated.</a:t>
            </a:r>
            <a:endParaRPr sz="1000">
              <a:solidFill>
                <a:schemeClr val="lt1"/>
              </a:solidFill>
              <a:latin typeface="Ubuntu Mono"/>
              <a:ea typeface="Ubuntu Mono"/>
              <a:cs typeface="Ubuntu Mono"/>
              <a:sym typeface="Ubuntu Mono"/>
            </a:endParaRPr>
          </a:p>
        </p:txBody>
      </p:sp>
      <p:sp>
        <p:nvSpPr>
          <p:cNvPr id="220" name="Google Shape;220;p25"/>
          <p:cNvSpPr txBox="1"/>
          <p:nvPr/>
        </p:nvSpPr>
        <p:spPr>
          <a:xfrm>
            <a:off x="5872207" y="5574375"/>
            <a:ext cx="20043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00FF"/>
                </a:solidFill>
                <a:latin typeface="Ubuntu Mono"/>
                <a:ea typeface="Ubuntu Mono"/>
                <a:cs typeface="Ubuntu Mono"/>
                <a:sym typeface="Ubuntu Mono"/>
              </a:rPr>
              <a:t>NAND as OR test</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(667);</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(667);</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(667);</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4"/>
        <p:cNvGrpSpPr/>
        <p:nvPr/>
      </p:nvGrpSpPr>
      <p:grpSpPr>
        <a:xfrm>
          <a:off x="0" y="0"/>
          <a:ext cx="0" cy="0"/>
          <a:chOff x="0" y="0"/>
          <a:chExt cx="0" cy="0"/>
        </a:xfrm>
      </p:grpSpPr>
      <p:sp>
        <p:nvSpPr>
          <p:cNvPr id="225" name="Google Shape;225;p26"/>
          <p:cNvSpPr txBox="1"/>
          <p:nvPr/>
        </p:nvSpPr>
        <p:spPr>
          <a:xfrm>
            <a:off x="299650" y="592875"/>
            <a:ext cx="43620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logic-gate-3:~</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up!</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26" name="Google Shape;226;p26"/>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227" name="Google Shape;227;p26"/>
          <p:cNvSpPr txBox="1"/>
          <p:nvPr/>
        </p:nvSpPr>
        <p:spPr>
          <a:xfrm>
            <a:off x="778900" y="1542225"/>
            <a:ext cx="2378100" cy="280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FF"/>
                </a:solidFill>
                <a:latin typeface="Ubuntu Mono"/>
                <a:ea typeface="Ubuntu Mono"/>
                <a:cs typeface="Ubuntu Mono"/>
                <a:sym typeface="Ubuntu Mono"/>
              </a:rPr>
              <a:t>NAND as NOT test</a:t>
            </a:r>
            <a:endParaRPr sz="10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ledPin = 13;</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sensorValue = 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chemeClr val="lt1"/>
                </a:solidFill>
                <a:latin typeface="Ubuntu Mono"/>
                <a:ea typeface="Ubuntu Mono"/>
                <a:cs typeface="Ubuntu Mono"/>
                <a:sym typeface="Ubuntu Mono"/>
              </a:rPr>
              <a:t> </a:t>
            </a:r>
            <a:r>
              <a:rPr lang="en" sz="1000">
                <a:solidFill>
                  <a:srgbClr val="8E7CC3"/>
                </a:solidFill>
                <a:latin typeface="Ubuntu Mono"/>
                <a:ea typeface="Ubuntu Mono"/>
                <a:cs typeface="Ubuntu Mono"/>
                <a:sym typeface="Ubuntu Mono"/>
              </a:rPr>
              <a:t>setup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pinMode(ledPin,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 </a:t>
            </a:r>
            <a:r>
              <a:rPr lang="en" sz="1000">
                <a:solidFill>
                  <a:srgbClr val="8E7CC3"/>
                </a:solidFill>
                <a:latin typeface="Ubuntu Mono"/>
                <a:ea typeface="Ubuntu Mono"/>
                <a:cs typeface="Ubuntu Mono"/>
                <a:sym typeface="Ubuntu Mono"/>
              </a:rPr>
              <a:t>loop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(2000);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(300);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p:txBody>
      </p:sp>
      <p:pic>
        <p:nvPicPr>
          <p:cNvPr id="228" name="Google Shape;228;p26"/>
          <p:cNvPicPr preferRelativeResize="0"/>
          <p:nvPr/>
        </p:nvPicPr>
        <p:blipFill>
          <a:blip r:embed="rId3">
            <a:alphaModFix/>
          </a:blip>
          <a:stretch>
            <a:fillRect/>
          </a:stretch>
        </p:blipFill>
        <p:spPr>
          <a:xfrm>
            <a:off x="9115288" y="179775"/>
            <a:ext cx="1057425" cy="553575"/>
          </a:xfrm>
          <a:prstGeom prst="rect">
            <a:avLst/>
          </a:prstGeom>
          <a:noFill/>
          <a:ln>
            <a:noFill/>
          </a:ln>
        </p:spPr>
      </p:pic>
      <p:sp>
        <p:nvSpPr>
          <p:cNvPr id="229" name="Google Shape;229;p26"/>
          <p:cNvSpPr txBox="1"/>
          <p:nvPr/>
        </p:nvSpPr>
        <p:spPr>
          <a:xfrm>
            <a:off x="9189038" y="640500"/>
            <a:ext cx="9099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codes-used</a:t>
            </a:r>
            <a:endParaRPr sz="1000">
              <a:solidFill>
                <a:schemeClr val="lt1"/>
              </a:solidFill>
              <a:latin typeface="Ubuntu Mono"/>
              <a:ea typeface="Ubuntu Mono"/>
              <a:cs typeface="Ubuntu Mono"/>
              <a:sym typeface="Ubuntu Mono"/>
            </a:endParaRPr>
          </a:p>
        </p:txBody>
      </p:sp>
      <p:sp>
        <p:nvSpPr>
          <p:cNvPr id="230" name="Google Shape;230;p26"/>
          <p:cNvSpPr txBox="1"/>
          <p:nvPr/>
        </p:nvSpPr>
        <p:spPr>
          <a:xfrm>
            <a:off x="3960225" y="1542225"/>
            <a:ext cx="2378100" cy="4186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FF"/>
                </a:solidFill>
                <a:latin typeface="Ubuntu Mono"/>
                <a:ea typeface="Ubuntu Mono"/>
                <a:cs typeface="Ubuntu Mono"/>
                <a:sym typeface="Ubuntu Mono"/>
              </a:rPr>
              <a:t>NAND as AND test</a:t>
            </a:r>
            <a:endParaRPr sz="10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ledPin1 = 13;</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ledPin2 = 12;</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sensorValue = 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 </a:t>
            </a:r>
            <a:r>
              <a:rPr lang="en" sz="1000">
                <a:solidFill>
                  <a:srgbClr val="8E7CC3"/>
                </a:solidFill>
                <a:latin typeface="Ubuntu Mono"/>
                <a:ea typeface="Ubuntu Mono"/>
                <a:cs typeface="Ubuntu Mono"/>
                <a:sym typeface="Ubuntu Mono"/>
              </a:rPr>
              <a:t>setup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pinMode(ledPin1,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pinMode(ledPin2,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 </a:t>
            </a:r>
            <a:r>
              <a:rPr lang="en" sz="1000">
                <a:solidFill>
                  <a:srgbClr val="8E7CC3"/>
                </a:solidFill>
                <a:latin typeface="Ubuntu Mono"/>
                <a:ea typeface="Ubuntu Mono"/>
                <a:cs typeface="Ubuntu Mono"/>
                <a:sym typeface="Ubuntu Mono"/>
              </a:rPr>
              <a:t>loop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(2000);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(667);</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(667);</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(667);</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p:txBody>
      </p:sp>
      <p:sp>
        <p:nvSpPr>
          <p:cNvPr id="231" name="Google Shape;231;p26"/>
          <p:cNvSpPr txBox="1"/>
          <p:nvPr/>
        </p:nvSpPr>
        <p:spPr>
          <a:xfrm>
            <a:off x="7141550" y="1542225"/>
            <a:ext cx="2378100" cy="4340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FF"/>
                </a:solidFill>
                <a:latin typeface="Ubuntu Mono"/>
                <a:ea typeface="Ubuntu Mono"/>
                <a:cs typeface="Ubuntu Mono"/>
                <a:sym typeface="Ubuntu Mono"/>
              </a:rPr>
              <a:t>NAND as OR test</a:t>
            </a:r>
            <a:endParaRPr sz="10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 </a:t>
            </a:r>
            <a:r>
              <a:rPr lang="en" sz="1000">
                <a:solidFill>
                  <a:schemeClr val="lt1"/>
                </a:solidFill>
                <a:latin typeface="Ubuntu Mono"/>
                <a:ea typeface="Ubuntu Mono"/>
                <a:cs typeface="Ubuntu Mono"/>
                <a:sym typeface="Ubuntu Mono"/>
              </a:rPr>
              <a:t>ledPin1 = 13;</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ledPin2 = 12;</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sensorValue = 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 </a:t>
            </a:r>
            <a:r>
              <a:rPr lang="en" sz="1000">
                <a:solidFill>
                  <a:srgbClr val="8E7CC3"/>
                </a:solidFill>
                <a:latin typeface="Ubuntu Mono"/>
                <a:ea typeface="Ubuntu Mono"/>
                <a:cs typeface="Ubuntu Mono"/>
                <a:sym typeface="Ubuntu Mono"/>
              </a:rPr>
              <a:t>setup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pinMode(ledPin1,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pinMode(ledPin2,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rgbClr val="8E7CC3"/>
                </a:solidFill>
                <a:latin typeface="Ubuntu Mono"/>
                <a:ea typeface="Ubuntu Mono"/>
                <a:cs typeface="Ubuntu Mono"/>
                <a:sym typeface="Ubuntu Mono"/>
              </a:rPr>
              <a:t> loop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(2000);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667);</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(667);</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(667);</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5"/>
        <p:cNvGrpSpPr/>
        <p:nvPr/>
      </p:nvGrpSpPr>
      <p:grpSpPr>
        <a:xfrm>
          <a:off x="0" y="0"/>
          <a:ext cx="0" cy="0"/>
          <a:chOff x="0" y="0"/>
          <a:chExt cx="0" cy="0"/>
        </a:xfrm>
      </p:grpSpPr>
      <p:sp>
        <p:nvSpPr>
          <p:cNvPr id="236" name="Google Shape;236;p27"/>
          <p:cNvSpPr txBox="1"/>
          <p:nvPr/>
        </p:nvSpPr>
        <p:spPr>
          <a:xfrm>
            <a:off x="299650" y="592875"/>
            <a:ext cx="4362000" cy="233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half-adder:~</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We an appropriate circuit design, one can perform various arithmetic operations as desired. One of the simplets operations is to add two 1-bit numerical binary values. These can be easily carried out by a half-adder circuit. To see this, we aim to do the following:</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design a half-adder circuit using NAND gate and confirm its truth statements validity.</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pic>
        <p:nvPicPr>
          <p:cNvPr id="237" name="Google Shape;237;p27"/>
          <p:cNvPicPr preferRelativeResize="0"/>
          <p:nvPr/>
        </p:nvPicPr>
        <p:blipFill>
          <a:blip r:embed="rId3">
            <a:alphaModFix/>
          </a:blip>
          <a:stretch>
            <a:fillRect/>
          </a:stretch>
        </p:blipFill>
        <p:spPr>
          <a:xfrm>
            <a:off x="526500" y="2370300"/>
            <a:ext cx="4388348" cy="2126975"/>
          </a:xfrm>
          <a:prstGeom prst="rect">
            <a:avLst/>
          </a:prstGeom>
          <a:noFill/>
          <a:ln>
            <a:noFill/>
          </a:ln>
        </p:spPr>
      </p:pic>
      <p:pic>
        <p:nvPicPr>
          <p:cNvPr id="238" name="Google Shape;238;p27"/>
          <p:cNvPicPr preferRelativeResize="0"/>
          <p:nvPr/>
        </p:nvPicPr>
        <p:blipFill>
          <a:blip r:embed="rId4">
            <a:alphaModFix/>
          </a:blip>
          <a:stretch>
            <a:fillRect/>
          </a:stretch>
        </p:blipFill>
        <p:spPr>
          <a:xfrm>
            <a:off x="299650" y="4767214"/>
            <a:ext cx="5167324" cy="2126986"/>
          </a:xfrm>
          <a:prstGeom prst="rect">
            <a:avLst/>
          </a:prstGeom>
          <a:noFill/>
          <a:ln>
            <a:noFill/>
          </a:ln>
        </p:spPr>
      </p:pic>
      <p:sp>
        <p:nvSpPr>
          <p:cNvPr id="239" name="Google Shape;239;p27"/>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240" name="Google Shape;240;p27"/>
          <p:cNvSpPr txBox="1"/>
          <p:nvPr/>
        </p:nvSpPr>
        <p:spPr>
          <a:xfrm>
            <a:off x="5425450" y="3274850"/>
            <a:ext cx="18852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a:solidFill>
                  <a:srgbClr val="FF00FF"/>
                </a:solidFill>
                <a:latin typeface="Ubuntu Mono"/>
                <a:ea typeface="Ubuntu Mono"/>
                <a:cs typeface="Ubuntu Mono"/>
                <a:sym typeface="Ubuntu Mono"/>
              </a:rPr>
              <a:t>Half-adder circuit using NAND gate</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(ledPin1,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241" name="Google Shape;241;p27"/>
          <p:cNvSpPr txBox="1"/>
          <p:nvPr/>
        </p:nvSpPr>
        <p:spPr>
          <a:xfrm>
            <a:off x="7784225" y="1836900"/>
            <a:ext cx="20835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half-adder circuit is constructed based on the following binary arithmetic logic displayed the following truth table. </a:t>
            </a:r>
            <a:endParaRPr sz="1000">
              <a:solidFill>
                <a:schemeClr val="lt1"/>
              </a:solidFill>
              <a:latin typeface="Ubuntu Mono"/>
              <a:ea typeface="Ubuntu Mono"/>
              <a:cs typeface="Ubuntu Mono"/>
              <a:sym typeface="Ubuntu Mono"/>
            </a:endParaRPr>
          </a:p>
        </p:txBody>
      </p:sp>
      <p:graphicFrame>
        <p:nvGraphicFramePr>
          <p:cNvPr id="242" name="Google Shape;242;p27"/>
          <p:cNvGraphicFramePr/>
          <p:nvPr/>
        </p:nvGraphicFramePr>
        <p:xfrm>
          <a:off x="7784213" y="3046238"/>
          <a:ext cx="2083500" cy="1447650"/>
        </p:xfrm>
        <a:graphic>
          <a:graphicData uri="http://schemas.openxmlformats.org/drawingml/2006/table">
            <a:tbl>
              <a:tblPr>
                <a:noFill/>
                <a:tableStyleId>{4CCCBF2F-1445-4357-B5DA-CA2462B14B70}</a:tableStyleId>
              </a:tblPr>
              <a:tblGrid>
                <a:gridCol w="520875">
                  <a:extLst>
                    <a:ext uri="{9D8B030D-6E8A-4147-A177-3AD203B41FA5}">
                      <a16:colId xmlns:a16="http://schemas.microsoft.com/office/drawing/2014/main" val="20000"/>
                    </a:ext>
                  </a:extLst>
                </a:gridCol>
                <a:gridCol w="520875">
                  <a:extLst>
                    <a:ext uri="{9D8B030D-6E8A-4147-A177-3AD203B41FA5}">
                      <a16:colId xmlns:a16="http://schemas.microsoft.com/office/drawing/2014/main" val="20001"/>
                    </a:ext>
                  </a:extLst>
                </a:gridCol>
                <a:gridCol w="520875">
                  <a:extLst>
                    <a:ext uri="{9D8B030D-6E8A-4147-A177-3AD203B41FA5}">
                      <a16:colId xmlns:a16="http://schemas.microsoft.com/office/drawing/2014/main" val="20002"/>
                    </a:ext>
                  </a:extLst>
                </a:gridCol>
                <a:gridCol w="520875">
                  <a:extLst>
                    <a:ext uri="{9D8B030D-6E8A-4147-A177-3AD203B41FA5}">
                      <a16:colId xmlns:a16="http://schemas.microsoft.com/office/drawing/2014/main" val="20003"/>
                    </a:ext>
                  </a:extLst>
                </a:gridCol>
              </a:tblGrid>
              <a:tr h="289525">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Input 1</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Input 2</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Sum</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Carry</a:t>
                      </a:r>
                      <a:endParaRPr sz="700">
                        <a:solidFill>
                          <a:schemeClr val="lt1"/>
                        </a:solidFill>
                        <a:latin typeface="Ubuntu Mono"/>
                        <a:ea typeface="Ubuntu Mono"/>
                        <a:cs typeface="Ubuntu Mono"/>
                        <a:sym typeface="Ubuntu Mono"/>
                      </a:endParaRPr>
                    </a:p>
                  </a:txBody>
                  <a:tcPr marL="91425" marR="91425" marT="91425" marB="91425"/>
                </a:tc>
                <a:extLst>
                  <a:ext uri="{0D108BD9-81ED-4DB2-BD59-A6C34878D82A}">
                    <a16:rowId xmlns:a16="http://schemas.microsoft.com/office/drawing/2014/main" val="10000"/>
                  </a:ext>
                </a:extLst>
              </a:tr>
              <a:tr h="289525">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1</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1</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0</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1</a:t>
                      </a:r>
                      <a:endParaRPr sz="700">
                        <a:solidFill>
                          <a:schemeClr val="lt1"/>
                        </a:solidFill>
                        <a:latin typeface="Ubuntu Mono"/>
                        <a:ea typeface="Ubuntu Mono"/>
                        <a:cs typeface="Ubuntu Mono"/>
                        <a:sym typeface="Ubuntu Mono"/>
                      </a:endParaRPr>
                    </a:p>
                  </a:txBody>
                  <a:tcPr marL="91425" marR="91425" marT="91425" marB="91425"/>
                </a:tc>
                <a:extLst>
                  <a:ext uri="{0D108BD9-81ED-4DB2-BD59-A6C34878D82A}">
                    <a16:rowId xmlns:a16="http://schemas.microsoft.com/office/drawing/2014/main" val="10001"/>
                  </a:ext>
                </a:extLst>
              </a:tr>
              <a:tr h="289525">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1</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0</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1</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0</a:t>
                      </a:r>
                      <a:endParaRPr sz="700">
                        <a:solidFill>
                          <a:schemeClr val="lt1"/>
                        </a:solidFill>
                        <a:latin typeface="Ubuntu Mono"/>
                        <a:ea typeface="Ubuntu Mono"/>
                        <a:cs typeface="Ubuntu Mono"/>
                        <a:sym typeface="Ubuntu Mono"/>
                      </a:endParaRPr>
                    </a:p>
                  </a:txBody>
                  <a:tcPr marL="91425" marR="91425" marT="91425" marB="91425"/>
                </a:tc>
                <a:extLst>
                  <a:ext uri="{0D108BD9-81ED-4DB2-BD59-A6C34878D82A}">
                    <a16:rowId xmlns:a16="http://schemas.microsoft.com/office/drawing/2014/main" val="10002"/>
                  </a:ext>
                </a:extLst>
              </a:tr>
              <a:tr h="289525">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0</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0</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0</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0</a:t>
                      </a:r>
                      <a:endParaRPr sz="700">
                        <a:solidFill>
                          <a:schemeClr val="lt1"/>
                        </a:solidFill>
                        <a:latin typeface="Ubuntu Mono"/>
                        <a:ea typeface="Ubuntu Mono"/>
                        <a:cs typeface="Ubuntu Mono"/>
                        <a:sym typeface="Ubuntu Mono"/>
                      </a:endParaRPr>
                    </a:p>
                  </a:txBody>
                  <a:tcPr marL="91425" marR="91425" marT="91425" marB="91425"/>
                </a:tc>
                <a:extLst>
                  <a:ext uri="{0D108BD9-81ED-4DB2-BD59-A6C34878D82A}">
                    <a16:rowId xmlns:a16="http://schemas.microsoft.com/office/drawing/2014/main" val="10003"/>
                  </a:ext>
                </a:extLst>
              </a:tr>
              <a:tr h="289525">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0</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1</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1</a:t>
                      </a:r>
                      <a:endParaRPr sz="700">
                        <a:solidFill>
                          <a:schemeClr val="lt1"/>
                        </a:solidFill>
                        <a:latin typeface="Ubuntu Mono"/>
                        <a:ea typeface="Ubuntu Mono"/>
                        <a:cs typeface="Ubuntu Mono"/>
                        <a:sym typeface="Ubuntu Mono"/>
                      </a:endParaRPr>
                    </a:p>
                  </a:txBody>
                  <a:tcPr marL="91425" marR="91425" marT="91425" marB="91425"/>
                </a:tc>
                <a:tc>
                  <a:txBody>
                    <a:bodyPr/>
                    <a:lstStyle/>
                    <a:p>
                      <a:pPr marL="0" lvl="0" indent="0" algn="ctr" rtl="0">
                        <a:spcBef>
                          <a:spcPts val="0"/>
                        </a:spcBef>
                        <a:spcAft>
                          <a:spcPts val="0"/>
                        </a:spcAft>
                        <a:buNone/>
                      </a:pPr>
                      <a:r>
                        <a:rPr lang="en" sz="700">
                          <a:solidFill>
                            <a:schemeClr val="lt1"/>
                          </a:solidFill>
                          <a:latin typeface="Ubuntu Mono"/>
                          <a:ea typeface="Ubuntu Mono"/>
                          <a:cs typeface="Ubuntu Mono"/>
                          <a:sym typeface="Ubuntu Mono"/>
                        </a:rPr>
                        <a:t>0</a:t>
                      </a:r>
                      <a:endParaRPr sz="700">
                        <a:solidFill>
                          <a:schemeClr val="lt1"/>
                        </a:solidFill>
                        <a:latin typeface="Ubuntu Mono"/>
                        <a:ea typeface="Ubuntu Mono"/>
                        <a:cs typeface="Ubuntu Mono"/>
                        <a:sym typeface="Ubuntu Mono"/>
                      </a:endParaRPr>
                    </a:p>
                  </a:txBody>
                  <a:tcPr marL="91425" marR="91425" marT="91425" marB="91425"/>
                </a:tc>
                <a:extLst>
                  <a:ext uri="{0D108BD9-81ED-4DB2-BD59-A6C34878D82A}">
                    <a16:rowId xmlns:a16="http://schemas.microsoft.com/office/drawing/2014/main" val="10004"/>
                  </a:ext>
                </a:extLst>
              </a:tr>
            </a:tbl>
          </a:graphicData>
        </a:graphic>
      </p:graphicFrame>
      <p:sp>
        <p:nvSpPr>
          <p:cNvPr id="243" name="Google Shape;243;p27"/>
          <p:cNvSpPr txBox="1"/>
          <p:nvPr/>
        </p:nvSpPr>
        <p:spPr>
          <a:xfrm>
            <a:off x="7784225" y="4816450"/>
            <a:ext cx="20835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Observe the results of the written testing code, the input cycles through (11) &gt; (10) &gt; (00) &gt; (01). This results to the following (Sum, Carry) states, respectively, as (01), (10), (00), (10), which is consistent with a half-adder truth table.</a:t>
            </a:r>
            <a:endParaRPr sz="1000">
              <a:solidFill>
                <a:schemeClr val="lt1"/>
              </a:solidFill>
              <a:latin typeface="Ubuntu Mono"/>
              <a:ea typeface="Ubuntu Mono"/>
              <a:cs typeface="Ubuntu Mono"/>
              <a:sym typeface="Ubuntu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7"/>
        <p:cNvGrpSpPr/>
        <p:nvPr/>
      </p:nvGrpSpPr>
      <p:grpSpPr>
        <a:xfrm>
          <a:off x="0" y="0"/>
          <a:ext cx="0" cy="0"/>
          <a:chOff x="0" y="0"/>
          <a:chExt cx="0" cy="0"/>
        </a:xfrm>
      </p:grpSpPr>
      <p:sp>
        <p:nvSpPr>
          <p:cNvPr id="248" name="Google Shape;248;p28"/>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half-adder:~</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up!</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249" name="Google Shape;249;p28"/>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250" name="Google Shape;250;p28"/>
          <p:cNvSpPr txBox="1"/>
          <p:nvPr/>
        </p:nvSpPr>
        <p:spPr>
          <a:xfrm>
            <a:off x="2820701" y="1899500"/>
            <a:ext cx="5216100" cy="4340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FF"/>
                </a:solidFill>
                <a:latin typeface="Ubuntu Mono"/>
                <a:ea typeface="Ubuntu Mono"/>
                <a:cs typeface="Ubuntu Mono"/>
                <a:sym typeface="Ubuntu Mono"/>
              </a:rPr>
              <a:t>Half-adder circuit using NAND gate</a:t>
            </a:r>
            <a:endParaRPr sz="10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ledPin1 = 13;</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ledPin2 = 12;</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 </a:t>
            </a:r>
            <a:r>
              <a:rPr lang="en" sz="1000">
                <a:solidFill>
                  <a:schemeClr val="lt1"/>
                </a:solidFill>
                <a:latin typeface="Ubuntu Mono"/>
                <a:ea typeface="Ubuntu Mono"/>
                <a:cs typeface="Ubuntu Mono"/>
                <a:sym typeface="Ubuntu Mono"/>
              </a:rPr>
              <a:t>sensorValue = 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chemeClr val="lt1"/>
                </a:solidFill>
                <a:latin typeface="Ubuntu Mono"/>
                <a:ea typeface="Ubuntu Mono"/>
                <a:cs typeface="Ubuntu Mono"/>
                <a:sym typeface="Ubuntu Mono"/>
              </a:rPr>
              <a:t> </a:t>
            </a:r>
            <a:r>
              <a:rPr lang="en" sz="1000">
                <a:solidFill>
                  <a:srgbClr val="8E7CC3"/>
                </a:solidFill>
                <a:latin typeface="Ubuntu Mono"/>
                <a:ea typeface="Ubuntu Mono"/>
                <a:cs typeface="Ubuntu Mono"/>
                <a:sym typeface="Ubuntu Mono"/>
              </a:rPr>
              <a:t>setup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pinMode(ledPin1,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pinMode(ledPin2,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chemeClr val="lt1"/>
                </a:solidFill>
                <a:latin typeface="Ubuntu Mono"/>
                <a:ea typeface="Ubuntu Mono"/>
                <a:cs typeface="Ubuntu Mono"/>
                <a:sym typeface="Ubuntu Mono"/>
              </a:rPr>
              <a:t> </a:t>
            </a:r>
            <a:r>
              <a:rPr lang="en" sz="1000">
                <a:solidFill>
                  <a:srgbClr val="8E7CC3"/>
                </a:solidFill>
                <a:latin typeface="Ubuntu Mono"/>
                <a:ea typeface="Ubuntu Mono"/>
                <a:cs typeface="Ubuntu Mono"/>
                <a:sym typeface="Ubuntu Mono"/>
              </a:rPr>
              <a:t>loop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(2000);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(2000);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(2000);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(ledPin1,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(ledPin2,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(2000);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p:txBody>
      </p:sp>
      <p:pic>
        <p:nvPicPr>
          <p:cNvPr id="251" name="Google Shape;251;p28"/>
          <p:cNvPicPr preferRelativeResize="0"/>
          <p:nvPr/>
        </p:nvPicPr>
        <p:blipFill>
          <a:blip r:embed="rId3">
            <a:alphaModFix/>
          </a:blip>
          <a:stretch>
            <a:fillRect/>
          </a:stretch>
        </p:blipFill>
        <p:spPr>
          <a:xfrm>
            <a:off x="9115288" y="179775"/>
            <a:ext cx="1057425" cy="553575"/>
          </a:xfrm>
          <a:prstGeom prst="rect">
            <a:avLst/>
          </a:prstGeom>
          <a:noFill/>
          <a:ln>
            <a:noFill/>
          </a:ln>
        </p:spPr>
      </p:pic>
      <p:sp>
        <p:nvSpPr>
          <p:cNvPr id="252" name="Google Shape;252;p28"/>
          <p:cNvSpPr txBox="1"/>
          <p:nvPr/>
        </p:nvSpPr>
        <p:spPr>
          <a:xfrm>
            <a:off x="9189038" y="640500"/>
            <a:ext cx="9099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codes-used</a:t>
            </a:r>
            <a:endParaRPr sz="1000">
              <a:solidFill>
                <a:schemeClr val="lt1"/>
              </a:solidFill>
              <a:latin typeface="Ubuntu Mono"/>
              <a:ea typeface="Ubuntu Mono"/>
              <a:cs typeface="Ubuntu Mono"/>
              <a:sym typeface="Ubuntu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
        <p:cNvGrpSpPr/>
        <p:nvPr/>
      </p:nvGrpSpPr>
      <p:grpSpPr>
        <a:xfrm>
          <a:off x="0" y="0"/>
          <a:ext cx="0" cy="0"/>
          <a:chOff x="0" y="0"/>
          <a:chExt cx="0" cy="0"/>
        </a:xfrm>
      </p:grpSpPr>
      <p:sp>
        <p:nvSpPr>
          <p:cNvPr id="64" name="Google Shape;64;p14"/>
          <p:cNvSpPr txBox="1"/>
          <p:nvPr/>
        </p:nvSpPr>
        <p:spPr>
          <a:xfrm>
            <a:off x="299650" y="592875"/>
            <a:ext cx="4362000" cy="2493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blink-exercise:~</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To start the microcontroller learning, we are tasked to construct our first “Hello World” code. That is, we can start by doing the following tasks:</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construct a blinking LED sketch,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adjust the frequency of the blink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find out the critical frequency where rapid blinking approaches a steady state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construct two alternately blinking LED system </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66" name="Google Shape;66;p14"/>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pic>
        <p:nvPicPr>
          <p:cNvPr id="67" name="Google Shape;67;p14"/>
          <p:cNvPicPr preferRelativeResize="0"/>
          <p:nvPr/>
        </p:nvPicPr>
        <p:blipFill>
          <a:blip r:embed="rId3">
            <a:alphaModFix/>
          </a:blip>
          <a:stretch>
            <a:fillRect/>
          </a:stretch>
        </p:blipFill>
        <p:spPr>
          <a:xfrm>
            <a:off x="4987430" y="332175"/>
            <a:ext cx="1775400" cy="1951025"/>
          </a:xfrm>
          <a:prstGeom prst="rect">
            <a:avLst/>
          </a:prstGeom>
          <a:noFill/>
          <a:ln>
            <a:noFill/>
          </a:ln>
        </p:spPr>
      </p:pic>
      <p:sp>
        <p:nvSpPr>
          <p:cNvPr id="68" name="Google Shape;68;p14"/>
          <p:cNvSpPr txBox="1"/>
          <p:nvPr/>
        </p:nvSpPr>
        <p:spPr>
          <a:xfrm>
            <a:off x="7541098" y="255975"/>
            <a:ext cx="1321200" cy="169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rgbClr val="FF00FF"/>
                </a:solidFill>
                <a:latin typeface="Ubuntu Mono"/>
                <a:ea typeface="Ubuntu Mono"/>
                <a:cs typeface="Ubuntu Mono"/>
                <a:sym typeface="Ubuntu Mono"/>
              </a:rPr>
              <a:t>Basic blink</a:t>
            </a:r>
            <a:endParaRPr sz="700" dirty="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rgbClr val="FF9900"/>
                </a:solidFill>
                <a:latin typeface="Ubuntu Mono"/>
                <a:ea typeface="Ubuntu Mono"/>
                <a:cs typeface="Ubuntu Mono"/>
                <a:sym typeface="Ubuntu Mono"/>
              </a:rPr>
              <a:t>int</a:t>
            </a:r>
            <a:r>
              <a:rPr lang="en" sz="700" dirty="0">
                <a:solidFill>
                  <a:schemeClr val="lt1"/>
                </a:solidFill>
                <a:latin typeface="Ubuntu Mono"/>
                <a:ea typeface="Ubuntu Mono"/>
                <a:cs typeface="Ubuntu Mono"/>
                <a:sym typeface="Ubuntu Mono"/>
              </a:rPr>
              <a:t> led = 13;</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rgbClr val="FF9900"/>
                </a:solidFill>
                <a:latin typeface="Ubuntu Mono"/>
                <a:ea typeface="Ubuntu Mono"/>
                <a:cs typeface="Ubuntu Mono"/>
                <a:sym typeface="Ubuntu Mono"/>
              </a:rPr>
              <a:t>void</a:t>
            </a:r>
            <a:r>
              <a:rPr lang="en" sz="700" dirty="0">
                <a:solidFill>
                  <a:schemeClr val="lt1"/>
                </a:solidFill>
                <a:latin typeface="Ubuntu Mono"/>
                <a:ea typeface="Ubuntu Mono"/>
                <a:cs typeface="Ubuntu Mono"/>
                <a:sym typeface="Ubuntu Mono"/>
              </a:rPr>
              <a:t> </a:t>
            </a:r>
            <a:r>
              <a:rPr lang="en" sz="700" dirty="0">
                <a:solidFill>
                  <a:srgbClr val="8E7CC3"/>
                </a:solidFill>
                <a:latin typeface="Ubuntu Mono"/>
                <a:ea typeface="Ubuntu Mono"/>
                <a:cs typeface="Ubuntu Mono"/>
                <a:sym typeface="Ubuntu Mono"/>
              </a:rPr>
              <a:t>setup</a:t>
            </a:r>
            <a:r>
              <a:rPr lang="en" sz="700" dirty="0">
                <a:solidFill>
                  <a:schemeClr val="lt1"/>
                </a:solidFill>
                <a:latin typeface="Ubuntu Mono"/>
                <a:ea typeface="Ubuntu Mono"/>
                <a:cs typeface="Ubuntu Mono"/>
                <a:sym typeface="Ubuntu Mono"/>
              </a:rPr>
              <a:t>()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lt1"/>
                </a:solidFill>
                <a:latin typeface="Ubuntu Mono"/>
                <a:ea typeface="Ubuntu Mono"/>
                <a:cs typeface="Ubuntu Mono"/>
                <a:sym typeface="Ubuntu Mono"/>
              </a:rPr>
              <a:t>pinMode(led, OUTPUT);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rgbClr val="FF9900"/>
                </a:solidFill>
                <a:latin typeface="Ubuntu Mono"/>
                <a:ea typeface="Ubuntu Mono"/>
                <a:cs typeface="Ubuntu Mono"/>
                <a:sym typeface="Ubuntu Mono"/>
              </a:rPr>
              <a:t>void </a:t>
            </a:r>
            <a:r>
              <a:rPr lang="en" sz="700" dirty="0">
                <a:solidFill>
                  <a:srgbClr val="8E7CC3"/>
                </a:solidFill>
                <a:latin typeface="Ubuntu Mono"/>
                <a:ea typeface="Ubuntu Mono"/>
                <a:cs typeface="Ubuntu Mono"/>
                <a:sym typeface="Ubuntu Mono"/>
              </a:rPr>
              <a:t>loop</a:t>
            </a:r>
            <a:r>
              <a:rPr lang="en" sz="700" dirty="0">
                <a:solidFill>
                  <a:schemeClr val="lt1"/>
                </a:solidFill>
                <a:latin typeface="Ubuntu Mono"/>
                <a:ea typeface="Ubuntu Mono"/>
                <a:cs typeface="Ubuntu Mono"/>
                <a:sym typeface="Ubuntu Mono"/>
              </a:rPr>
              <a:t>()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 HIGH);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delay</a:t>
            </a:r>
            <a:r>
              <a:rPr lang="en" sz="700" dirty="0">
                <a:solidFill>
                  <a:schemeClr val="lt1"/>
                </a:solidFill>
                <a:latin typeface="Ubuntu Mono"/>
                <a:ea typeface="Ubuntu Mono"/>
                <a:cs typeface="Ubuntu Mono"/>
                <a:sym typeface="Ubuntu Mono"/>
              </a:rPr>
              <a:t>(1000);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 LOW);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delay</a:t>
            </a:r>
            <a:r>
              <a:rPr lang="en" sz="700" dirty="0">
                <a:solidFill>
                  <a:schemeClr val="lt1"/>
                </a:solidFill>
                <a:latin typeface="Ubuntu Mono"/>
                <a:ea typeface="Ubuntu Mono"/>
                <a:cs typeface="Ubuntu Mono"/>
                <a:sym typeface="Ubuntu Mono"/>
              </a:rPr>
              <a:t>(1000);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dirty="0">
              <a:solidFill>
                <a:schemeClr val="lt1"/>
              </a:solidFill>
              <a:latin typeface="Ubuntu Mono"/>
              <a:ea typeface="Ubuntu Mono"/>
              <a:cs typeface="Ubuntu Mono"/>
              <a:sym typeface="Ubuntu Mono"/>
            </a:endParaRPr>
          </a:p>
        </p:txBody>
      </p:sp>
      <p:sp>
        <p:nvSpPr>
          <p:cNvPr id="69" name="Google Shape;69;p14"/>
          <p:cNvSpPr txBox="1"/>
          <p:nvPr/>
        </p:nvSpPr>
        <p:spPr>
          <a:xfrm>
            <a:off x="6706798" y="1700550"/>
            <a:ext cx="32946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dirty="0">
                <a:solidFill>
                  <a:schemeClr val="lt1"/>
                </a:solidFill>
                <a:latin typeface="Ubuntu Mono"/>
                <a:ea typeface="Ubuntu Mono"/>
                <a:cs typeface="Ubuntu Mono"/>
                <a:sym typeface="Ubuntu Mono"/>
              </a:rPr>
              <a:t>By constructing a simple LED-resistor circuit and writing a code with a delay from HIGH to LOW voltage, we have constructed our first blinking LED system.</a:t>
            </a:r>
            <a:endParaRPr sz="1000" dirty="0">
              <a:solidFill>
                <a:schemeClr val="lt1"/>
              </a:solidFill>
              <a:latin typeface="Ubuntu Mono"/>
              <a:ea typeface="Ubuntu Mono"/>
              <a:cs typeface="Ubuntu Mono"/>
              <a:sym typeface="Ubuntu Mono"/>
            </a:endParaRPr>
          </a:p>
        </p:txBody>
      </p:sp>
      <p:pic>
        <p:nvPicPr>
          <p:cNvPr id="70" name="Google Shape;70;p14"/>
          <p:cNvPicPr preferRelativeResize="0"/>
          <p:nvPr/>
        </p:nvPicPr>
        <p:blipFill>
          <a:blip r:embed="rId4">
            <a:alphaModFix/>
          </a:blip>
          <a:stretch>
            <a:fillRect/>
          </a:stretch>
        </p:blipFill>
        <p:spPr>
          <a:xfrm>
            <a:off x="315400" y="2642425"/>
            <a:ext cx="1775400" cy="1951025"/>
          </a:xfrm>
          <a:prstGeom prst="rect">
            <a:avLst/>
          </a:prstGeom>
          <a:noFill/>
          <a:ln>
            <a:noFill/>
          </a:ln>
        </p:spPr>
      </p:pic>
      <p:pic>
        <p:nvPicPr>
          <p:cNvPr id="71" name="Google Shape;71;p14"/>
          <p:cNvPicPr preferRelativeResize="0"/>
          <p:nvPr/>
        </p:nvPicPr>
        <p:blipFill>
          <a:blip r:embed="rId5">
            <a:alphaModFix/>
          </a:blip>
          <a:stretch>
            <a:fillRect/>
          </a:stretch>
        </p:blipFill>
        <p:spPr>
          <a:xfrm>
            <a:off x="2165625" y="2689125"/>
            <a:ext cx="1775400" cy="1951025"/>
          </a:xfrm>
          <a:prstGeom prst="rect">
            <a:avLst/>
          </a:prstGeom>
          <a:noFill/>
          <a:ln>
            <a:noFill/>
          </a:ln>
        </p:spPr>
      </p:pic>
      <p:sp>
        <p:nvSpPr>
          <p:cNvPr id="72" name="Google Shape;72;p14"/>
          <p:cNvSpPr txBox="1"/>
          <p:nvPr/>
        </p:nvSpPr>
        <p:spPr>
          <a:xfrm>
            <a:off x="315400" y="4686850"/>
            <a:ext cx="1321200" cy="939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00FF"/>
                </a:solidFill>
                <a:latin typeface="Ubuntu Mono"/>
                <a:ea typeface="Ubuntu Mono"/>
                <a:cs typeface="Ubuntu Mono"/>
                <a:sym typeface="Ubuntu Mono"/>
              </a:rPr>
              <a:t>Slower blink</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pic>
        <p:nvPicPr>
          <p:cNvPr id="73" name="Google Shape;73;p14"/>
          <p:cNvPicPr preferRelativeResize="0"/>
          <p:nvPr/>
        </p:nvPicPr>
        <p:blipFill>
          <a:blip r:embed="rId6">
            <a:alphaModFix/>
          </a:blip>
          <a:stretch>
            <a:fillRect/>
          </a:stretch>
        </p:blipFill>
        <p:spPr>
          <a:xfrm>
            <a:off x="4351575" y="2689127"/>
            <a:ext cx="1775400" cy="1951025"/>
          </a:xfrm>
          <a:prstGeom prst="rect">
            <a:avLst/>
          </a:prstGeom>
          <a:noFill/>
          <a:ln>
            <a:noFill/>
          </a:ln>
        </p:spPr>
      </p:pic>
      <p:pic>
        <p:nvPicPr>
          <p:cNvPr id="74" name="Google Shape;74;p14"/>
          <p:cNvPicPr preferRelativeResize="0"/>
          <p:nvPr/>
        </p:nvPicPr>
        <p:blipFill>
          <a:blip r:embed="rId7">
            <a:alphaModFix/>
          </a:blip>
          <a:stretch>
            <a:fillRect/>
          </a:stretch>
        </p:blipFill>
        <p:spPr>
          <a:xfrm>
            <a:off x="6686925" y="2689125"/>
            <a:ext cx="1775400" cy="1951025"/>
          </a:xfrm>
          <a:prstGeom prst="rect">
            <a:avLst/>
          </a:prstGeom>
          <a:noFill/>
          <a:ln>
            <a:noFill/>
          </a:ln>
        </p:spPr>
      </p:pic>
      <p:sp>
        <p:nvSpPr>
          <p:cNvPr id="75" name="Google Shape;75;p14"/>
          <p:cNvSpPr txBox="1"/>
          <p:nvPr/>
        </p:nvSpPr>
        <p:spPr>
          <a:xfrm>
            <a:off x="4357675" y="4686850"/>
            <a:ext cx="1321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a:solidFill>
                  <a:srgbClr val="FF00FF"/>
                </a:solidFill>
                <a:latin typeface="Ubuntu Mono"/>
                <a:ea typeface="Ubuntu Mono"/>
                <a:cs typeface="Ubuntu Mono"/>
                <a:sym typeface="Ubuntu Mono"/>
              </a:rPr>
              <a:t>Faster blink</a:t>
            </a:r>
            <a:endParaRPr sz="700">
              <a:solidFill>
                <a:srgbClr val="FF00FF"/>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(500); </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rgbClr val="FF00FF"/>
              </a:solidFill>
              <a:latin typeface="Ubuntu Mono"/>
              <a:ea typeface="Ubuntu Mono"/>
              <a:cs typeface="Ubuntu Mono"/>
              <a:sym typeface="Ubuntu Mono"/>
            </a:endParaRPr>
          </a:p>
        </p:txBody>
      </p:sp>
      <p:sp>
        <p:nvSpPr>
          <p:cNvPr id="76" name="Google Shape;76;p14"/>
          <p:cNvSpPr txBox="1"/>
          <p:nvPr/>
        </p:nvSpPr>
        <p:spPr>
          <a:xfrm>
            <a:off x="2165625" y="4686850"/>
            <a:ext cx="1321200" cy="939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00FF"/>
                </a:solidFill>
                <a:latin typeface="Ubuntu Mono"/>
                <a:ea typeface="Ubuntu Mono"/>
                <a:cs typeface="Ubuntu Mono"/>
                <a:sym typeface="Ubuntu Mono"/>
              </a:rPr>
              <a:t>Slower blink (2)</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(3000);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77" name="Google Shape;77;p14"/>
          <p:cNvSpPr txBox="1"/>
          <p:nvPr/>
        </p:nvSpPr>
        <p:spPr>
          <a:xfrm>
            <a:off x="6686925" y="4679350"/>
            <a:ext cx="1321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a:solidFill>
                  <a:srgbClr val="FF00FF"/>
                </a:solidFill>
                <a:latin typeface="Ubuntu Mono"/>
                <a:ea typeface="Ubuntu Mono"/>
                <a:cs typeface="Ubuntu Mono"/>
                <a:sym typeface="Ubuntu Mono"/>
              </a:rPr>
              <a:t>Faster blink (2)</a:t>
            </a:r>
            <a:endParaRPr sz="700">
              <a:solidFill>
                <a:srgbClr val="FF00FF"/>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(250); </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rgbClr val="FF00FF"/>
              </a:solidFill>
              <a:latin typeface="Ubuntu Mono"/>
              <a:ea typeface="Ubuntu Mono"/>
              <a:cs typeface="Ubuntu Mono"/>
              <a:sym typeface="Ubuntu Mono"/>
            </a:endParaRPr>
          </a:p>
        </p:txBody>
      </p:sp>
      <p:sp>
        <p:nvSpPr>
          <p:cNvPr id="78" name="Google Shape;78;p14"/>
          <p:cNvSpPr txBox="1"/>
          <p:nvPr/>
        </p:nvSpPr>
        <p:spPr>
          <a:xfrm>
            <a:off x="3841813" y="5925612"/>
            <a:ext cx="1321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00FF"/>
                </a:solidFill>
                <a:latin typeface="Ubuntu Mono"/>
                <a:ea typeface="Ubuntu Mono"/>
                <a:cs typeface="Ubuntu Mono"/>
                <a:sym typeface="Ubuntu Mono"/>
              </a:rPr>
              <a:t>Steady blink</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delay(20); // left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delay(10); // right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pic>
        <p:nvPicPr>
          <p:cNvPr id="79" name="Google Shape;79;p14"/>
          <p:cNvPicPr preferRelativeResize="0"/>
          <p:nvPr/>
        </p:nvPicPr>
        <p:blipFill>
          <a:blip r:embed="rId8">
            <a:alphaModFix/>
          </a:blip>
          <a:stretch>
            <a:fillRect/>
          </a:stretch>
        </p:blipFill>
        <p:spPr>
          <a:xfrm>
            <a:off x="315400" y="5473450"/>
            <a:ext cx="1775400" cy="1951025"/>
          </a:xfrm>
          <a:prstGeom prst="rect">
            <a:avLst/>
          </a:prstGeom>
          <a:noFill/>
          <a:ln>
            <a:noFill/>
          </a:ln>
        </p:spPr>
      </p:pic>
      <p:pic>
        <p:nvPicPr>
          <p:cNvPr id="80" name="Google Shape;80;p14"/>
          <p:cNvPicPr preferRelativeResize="0"/>
          <p:nvPr/>
        </p:nvPicPr>
        <p:blipFill>
          <a:blip r:embed="rId9">
            <a:alphaModFix/>
          </a:blip>
          <a:stretch>
            <a:fillRect/>
          </a:stretch>
        </p:blipFill>
        <p:spPr>
          <a:xfrm>
            <a:off x="2114350" y="5473462"/>
            <a:ext cx="1775400" cy="1951025"/>
          </a:xfrm>
          <a:prstGeom prst="rect">
            <a:avLst/>
          </a:prstGeom>
          <a:noFill/>
          <a:ln>
            <a:noFill/>
          </a:ln>
        </p:spPr>
      </p:pic>
      <p:pic>
        <p:nvPicPr>
          <p:cNvPr id="81" name="Google Shape;81;p14"/>
          <p:cNvPicPr preferRelativeResize="0"/>
          <p:nvPr/>
        </p:nvPicPr>
        <p:blipFill>
          <a:blip r:embed="rId10">
            <a:alphaModFix/>
          </a:blip>
          <a:stretch>
            <a:fillRect/>
          </a:stretch>
        </p:blipFill>
        <p:spPr>
          <a:xfrm>
            <a:off x="6951100" y="5397462"/>
            <a:ext cx="1775400" cy="1951025"/>
          </a:xfrm>
          <a:prstGeom prst="rect">
            <a:avLst/>
          </a:prstGeom>
          <a:noFill/>
          <a:ln>
            <a:noFill/>
          </a:ln>
        </p:spPr>
      </p:pic>
      <p:sp>
        <p:nvSpPr>
          <p:cNvPr id="82" name="Google Shape;82;p14"/>
          <p:cNvSpPr txBox="1"/>
          <p:nvPr/>
        </p:nvSpPr>
        <p:spPr>
          <a:xfrm>
            <a:off x="8911550" y="5310975"/>
            <a:ext cx="13212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00FF"/>
                </a:solidFill>
                <a:latin typeface="Ubuntu Mono"/>
                <a:ea typeface="Ubuntu Mono"/>
                <a:cs typeface="Ubuntu Mono"/>
                <a:sym typeface="Ubuntu Mono"/>
              </a:rPr>
              <a:t>Alternating Blink</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rgbClr val="FF9900"/>
                </a:solidFill>
                <a:latin typeface="Ubuntu Mono"/>
                <a:ea typeface="Ubuntu Mono"/>
                <a:cs typeface="Ubuntu Mono"/>
                <a:sym typeface="Ubuntu Mono"/>
              </a:rPr>
              <a:t>int</a:t>
            </a:r>
            <a:r>
              <a:rPr lang="en" sz="700">
                <a:solidFill>
                  <a:schemeClr val="lt1"/>
                </a:solidFill>
                <a:latin typeface="Ubuntu Mono"/>
                <a:ea typeface="Ubuntu Mono"/>
                <a:cs typeface="Ubuntu Mono"/>
                <a:sym typeface="Ubuntu Mono"/>
              </a:rPr>
              <a:t> led1 = 13;</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rgbClr val="FF9900"/>
                </a:solidFill>
                <a:latin typeface="Ubuntu Mono"/>
                <a:ea typeface="Ubuntu Mono"/>
                <a:cs typeface="Ubuntu Mono"/>
                <a:sym typeface="Ubuntu Mono"/>
              </a:rPr>
              <a:t>int</a:t>
            </a:r>
            <a:r>
              <a:rPr lang="en" sz="700">
                <a:solidFill>
                  <a:schemeClr val="lt1"/>
                </a:solidFill>
                <a:latin typeface="Ubuntu Mono"/>
                <a:ea typeface="Ubuntu Mono"/>
                <a:cs typeface="Ubuntu Mono"/>
                <a:sym typeface="Ubuntu Mono"/>
              </a:rPr>
              <a:t> led2 = 9;</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rgbClr val="FF9900"/>
                </a:solidFill>
                <a:latin typeface="Ubuntu Mono"/>
                <a:ea typeface="Ubuntu Mono"/>
                <a:cs typeface="Ubuntu Mono"/>
                <a:sym typeface="Ubuntu Mono"/>
              </a:rPr>
              <a:t>void</a:t>
            </a:r>
            <a:r>
              <a:rPr lang="en" sz="700">
                <a:solidFill>
                  <a:schemeClr val="lt1"/>
                </a:solidFill>
                <a:latin typeface="Ubuntu Mono"/>
                <a:ea typeface="Ubuntu Mono"/>
                <a:cs typeface="Ubuntu Mono"/>
                <a:sym typeface="Ubuntu Mono"/>
              </a:rPr>
              <a:t> </a:t>
            </a:r>
            <a:r>
              <a:rPr lang="en" sz="700">
                <a:solidFill>
                  <a:srgbClr val="8E7CC3"/>
                </a:solidFill>
                <a:latin typeface="Ubuntu Mono"/>
                <a:ea typeface="Ubuntu Mono"/>
                <a:cs typeface="Ubuntu Mono"/>
                <a:sym typeface="Ubuntu Mono"/>
              </a:rPr>
              <a:t>setup</a:t>
            </a:r>
            <a:r>
              <a:rPr lang="en" sz="700">
                <a:solidFill>
                  <a:schemeClr val="lt1"/>
                </a:solidFill>
                <a:latin typeface="Ubuntu Mono"/>
                <a:ea typeface="Ubuntu Mono"/>
                <a:cs typeface="Ubuntu Mono"/>
                <a:sym typeface="Ubuntu Mono"/>
              </a:rPr>
              <a:t>()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pinMode(led1, OUTPUT);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pinMode(led2, OUTPUT);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rgbClr val="FF9900"/>
                </a:solidFill>
                <a:latin typeface="Ubuntu Mono"/>
                <a:ea typeface="Ubuntu Mono"/>
                <a:cs typeface="Ubuntu Mono"/>
                <a:sym typeface="Ubuntu Mono"/>
              </a:rPr>
              <a:t>void </a:t>
            </a:r>
            <a:r>
              <a:rPr lang="en" sz="700">
                <a:solidFill>
                  <a:srgbClr val="8E7CC3"/>
                </a:solidFill>
                <a:latin typeface="Ubuntu Mono"/>
                <a:ea typeface="Ubuntu Mono"/>
                <a:cs typeface="Ubuntu Mono"/>
                <a:sym typeface="Ubuntu Mono"/>
              </a:rPr>
              <a:t>loop</a:t>
            </a:r>
            <a:r>
              <a:rPr lang="en" sz="700">
                <a:solidFill>
                  <a:schemeClr val="lt1"/>
                </a:solidFill>
                <a:latin typeface="Ubuntu Mono"/>
                <a:ea typeface="Ubuntu Mono"/>
                <a:cs typeface="Ubuntu Mono"/>
                <a:sym typeface="Ubuntu Mono"/>
              </a:rPr>
              <a:t>()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(led1, HIGH);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(10);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(led1, LOW);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(10);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(led2,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83" name="Google Shape;83;p14"/>
          <p:cNvSpPr txBox="1"/>
          <p:nvPr/>
        </p:nvSpPr>
        <p:spPr>
          <a:xfrm>
            <a:off x="8749550" y="2689113"/>
            <a:ext cx="16452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One can make the blinking go faster or go slower by adjusting the delay() from HIGH to LOW voltage.</a:t>
            </a:r>
            <a:endParaRPr sz="1000">
              <a:solidFill>
                <a:schemeClr val="lt1"/>
              </a:solidFill>
              <a:latin typeface="Ubuntu Mono"/>
              <a:ea typeface="Ubuntu Mono"/>
              <a:cs typeface="Ubuntu Mono"/>
              <a:sym typeface="Ubuntu Mono"/>
            </a:endParaRPr>
          </a:p>
        </p:txBody>
      </p:sp>
      <p:sp>
        <p:nvSpPr>
          <p:cNvPr id="84" name="Google Shape;84;p14"/>
          <p:cNvSpPr txBox="1"/>
          <p:nvPr/>
        </p:nvSpPr>
        <p:spPr>
          <a:xfrm>
            <a:off x="8749550" y="3846138"/>
            <a:ext cx="16452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With these, an alternating blinking circuit can be constructed by simultaneously turning an LED to HIGH and another to LOW</a:t>
            </a:r>
            <a:endParaRPr sz="1000">
              <a:solidFill>
                <a:schemeClr val="lt1"/>
              </a:solidFill>
              <a:latin typeface="Ubuntu Mono"/>
              <a:ea typeface="Ubuntu Mono"/>
              <a:cs typeface="Ubuntu Mono"/>
              <a:sym typeface="Ubuntu Mono"/>
            </a:endParaRPr>
          </a:p>
        </p:txBody>
      </p:sp>
      <p:sp>
        <p:nvSpPr>
          <p:cNvPr id="85" name="Google Shape;85;p14"/>
          <p:cNvSpPr txBox="1"/>
          <p:nvPr/>
        </p:nvSpPr>
        <p:spPr>
          <a:xfrm>
            <a:off x="5120850" y="5818863"/>
            <a:ext cx="16452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Observe that at delay(20), we can still see the flicker; such flicker converges to a steady state at delay(10)</a:t>
            </a:r>
            <a:endParaRPr sz="1000">
              <a:solidFill>
                <a:schemeClr val="lt1"/>
              </a:solidFill>
              <a:latin typeface="Ubuntu Mono"/>
              <a:ea typeface="Ubuntu Mono"/>
              <a:cs typeface="Ubuntu Mono"/>
              <a:sym typeface="Ubuntu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9"/>
        <p:cNvGrpSpPr/>
        <p:nvPr/>
      </p:nvGrpSpPr>
      <p:grpSpPr>
        <a:xfrm>
          <a:off x="0" y="0"/>
          <a:ext cx="0" cy="0"/>
          <a:chOff x="0" y="0"/>
          <a:chExt cx="0" cy="0"/>
        </a:xfrm>
      </p:grpSpPr>
      <p:sp>
        <p:nvSpPr>
          <p:cNvPr id="90" name="Google Shape;90;p15"/>
          <p:cNvSpPr txBox="1"/>
          <p:nvPr/>
        </p:nvSpPr>
        <p:spPr>
          <a:xfrm>
            <a:off x="299650" y="592875"/>
            <a:ext cx="4362000" cy="2185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blinking-through-analog-input:~</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Potentiometers can be used to act like an adjustable voltage dividers. Here, we can explore one of its application to control sensor values by doing the following tasks:</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adjust LED blinking rate via a potentiometer,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display sensor value from the analog input,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display actual voltages value</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pic>
        <p:nvPicPr>
          <p:cNvPr id="91" name="Google Shape;91;p15"/>
          <p:cNvPicPr preferRelativeResize="0"/>
          <p:nvPr/>
        </p:nvPicPr>
        <p:blipFill rotWithShape="1">
          <a:blip r:embed="rId3">
            <a:alphaModFix/>
          </a:blip>
          <a:srcRect t="1603"/>
          <a:stretch/>
        </p:blipFill>
        <p:spPr>
          <a:xfrm>
            <a:off x="4661650" y="179763"/>
            <a:ext cx="2324508" cy="2260850"/>
          </a:xfrm>
          <a:prstGeom prst="rect">
            <a:avLst/>
          </a:prstGeom>
          <a:noFill/>
          <a:ln>
            <a:noFill/>
          </a:ln>
        </p:spPr>
      </p:pic>
      <p:pic>
        <p:nvPicPr>
          <p:cNvPr id="92" name="Google Shape;92;p15"/>
          <p:cNvPicPr preferRelativeResize="0"/>
          <p:nvPr/>
        </p:nvPicPr>
        <p:blipFill rotWithShape="1">
          <a:blip r:embed="rId4">
            <a:alphaModFix/>
          </a:blip>
          <a:srcRect b="1603"/>
          <a:stretch/>
        </p:blipFill>
        <p:spPr>
          <a:xfrm>
            <a:off x="275375" y="2709238"/>
            <a:ext cx="2085951" cy="2028825"/>
          </a:xfrm>
          <a:prstGeom prst="rect">
            <a:avLst/>
          </a:prstGeom>
          <a:noFill/>
          <a:ln>
            <a:noFill/>
          </a:ln>
        </p:spPr>
      </p:pic>
      <p:pic>
        <p:nvPicPr>
          <p:cNvPr id="93" name="Google Shape;93;p15"/>
          <p:cNvPicPr preferRelativeResize="0"/>
          <p:nvPr/>
        </p:nvPicPr>
        <p:blipFill rotWithShape="1">
          <a:blip r:embed="rId5">
            <a:alphaModFix/>
          </a:blip>
          <a:srcRect t="1603"/>
          <a:stretch/>
        </p:blipFill>
        <p:spPr>
          <a:xfrm>
            <a:off x="208700" y="5391163"/>
            <a:ext cx="2085951" cy="2028825"/>
          </a:xfrm>
          <a:prstGeom prst="rect">
            <a:avLst/>
          </a:prstGeom>
          <a:noFill/>
          <a:ln>
            <a:noFill/>
          </a:ln>
        </p:spPr>
      </p:pic>
      <p:sp>
        <p:nvSpPr>
          <p:cNvPr id="94" name="Google Shape;94;p15"/>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95" name="Google Shape;95;p15"/>
          <p:cNvSpPr txBox="1"/>
          <p:nvPr/>
        </p:nvSpPr>
        <p:spPr>
          <a:xfrm>
            <a:off x="7809475" y="254550"/>
            <a:ext cx="1981200" cy="1369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a:solidFill>
                  <a:srgbClr val="FF00FF"/>
                </a:solidFill>
                <a:latin typeface="Ubuntu Mono"/>
                <a:ea typeface="Ubuntu Mono"/>
                <a:cs typeface="Ubuntu Mono"/>
                <a:sym typeface="Ubuntu Mono"/>
              </a:rPr>
              <a:t>Blinking Rate via Potentiometer</a:t>
            </a:r>
            <a:endParaRPr sz="4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sensorValue = </a:t>
            </a:r>
            <a:r>
              <a:rPr lang="en" sz="700">
                <a:solidFill>
                  <a:schemeClr val="accent1"/>
                </a:solidFill>
                <a:latin typeface="Ubuntu Mono"/>
                <a:ea typeface="Ubuntu Mono"/>
                <a:cs typeface="Ubuntu Mono"/>
                <a:sym typeface="Ubuntu Mono"/>
              </a:rPr>
              <a:t>analogRead</a:t>
            </a:r>
            <a:r>
              <a:rPr lang="en" sz="700">
                <a:solidFill>
                  <a:schemeClr val="lt1"/>
                </a:solidFill>
                <a:latin typeface="Ubuntu Mono"/>
                <a:ea typeface="Ubuntu Mono"/>
                <a:cs typeface="Ubuntu Mono"/>
                <a:sym typeface="Ubuntu Mono"/>
              </a:rPr>
              <a:t>(sensorPin);</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(sensorValue);</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(sensorValue);</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96" name="Google Shape;96;p15"/>
          <p:cNvSpPr txBox="1"/>
          <p:nvPr/>
        </p:nvSpPr>
        <p:spPr>
          <a:xfrm>
            <a:off x="7152775" y="1395738"/>
            <a:ext cx="32946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Blinking rate can be adjusted manually by incorporating a potentiometer to adjust the analog voltage read from AnalogRead() function. By setting the value to correspond with the delay between HIGH and LOW LED states, blinking rate can be directly controlled by rotating the potentiometer</a:t>
            </a:r>
            <a:endParaRPr sz="1000">
              <a:solidFill>
                <a:schemeClr val="lt1"/>
              </a:solidFill>
              <a:latin typeface="Ubuntu Mono"/>
              <a:ea typeface="Ubuntu Mono"/>
              <a:cs typeface="Ubuntu Mono"/>
              <a:sym typeface="Ubuntu Mono"/>
            </a:endParaRPr>
          </a:p>
        </p:txBody>
      </p:sp>
      <p:sp>
        <p:nvSpPr>
          <p:cNvPr id="97" name="Google Shape;97;p15"/>
          <p:cNvSpPr txBox="1"/>
          <p:nvPr/>
        </p:nvSpPr>
        <p:spPr>
          <a:xfrm>
            <a:off x="2514163" y="4290113"/>
            <a:ext cx="32946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serial monitor allows us to visualize the range of analog values being controlled by the potentiometer.</a:t>
            </a:r>
            <a:endParaRPr sz="1000">
              <a:solidFill>
                <a:schemeClr val="lt1"/>
              </a:solidFill>
              <a:latin typeface="Ubuntu Mono"/>
              <a:ea typeface="Ubuntu Mono"/>
              <a:cs typeface="Ubuntu Mono"/>
              <a:sym typeface="Ubuntu Mono"/>
            </a:endParaRPr>
          </a:p>
        </p:txBody>
      </p:sp>
      <p:sp>
        <p:nvSpPr>
          <p:cNvPr id="98" name="Google Shape;98;p15"/>
          <p:cNvSpPr txBox="1"/>
          <p:nvPr/>
        </p:nvSpPr>
        <p:spPr>
          <a:xfrm>
            <a:off x="5894488" y="3118325"/>
            <a:ext cx="43620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Observe that the values displayed at the serial monitor ranges from 1023 to 0. Programming these values to correspond to the delay() between both digitalWrite() functions, the delays adjusted by this circuit ranges from 1023 milliseconds to 0 millisecond (no delay, static LED) </a:t>
            </a:r>
            <a:endParaRPr sz="1000">
              <a:solidFill>
                <a:schemeClr val="lt1"/>
              </a:solidFill>
              <a:latin typeface="Ubuntu Mono"/>
              <a:ea typeface="Ubuntu Mono"/>
              <a:cs typeface="Ubuntu Mono"/>
              <a:sym typeface="Ubuntu Mono"/>
            </a:endParaRPr>
          </a:p>
        </p:txBody>
      </p:sp>
      <p:sp>
        <p:nvSpPr>
          <p:cNvPr id="99" name="Google Shape;99;p15"/>
          <p:cNvSpPr txBox="1"/>
          <p:nvPr/>
        </p:nvSpPr>
        <p:spPr>
          <a:xfrm>
            <a:off x="2514175" y="6508538"/>
            <a:ext cx="32946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Note that the operating voltage of Arduino UNO is 5V. We can scale the displayed sensor values to portray the actual voltages from analogRead().</a:t>
            </a:r>
            <a:endParaRPr sz="1000">
              <a:solidFill>
                <a:schemeClr val="lt1"/>
              </a:solidFill>
              <a:latin typeface="Ubuntu Mono"/>
              <a:ea typeface="Ubuntu Mono"/>
              <a:cs typeface="Ubuntu Mono"/>
              <a:sym typeface="Ubuntu Mono"/>
            </a:endParaRPr>
          </a:p>
        </p:txBody>
      </p:sp>
      <p:sp>
        <p:nvSpPr>
          <p:cNvPr id="100" name="Google Shape;100;p15"/>
          <p:cNvSpPr txBox="1"/>
          <p:nvPr/>
        </p:nvSpPr>
        <p:spPr>
          <a:xfrm>
            <a:off x="5942125" y="5708150"/>
            <a:ext cx="43620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This scaling gives us an idea that the analogRead() function maps out the voltage range 0V to 5V into corresponding integer values 0 to 1023. As we have seen, one of such applications is to control delay times between switching digital states.</a:t>
            </a:r>
            <a:endParaRPr sz="1000">
              <a:solidFill>
                <a:schemeClr val="lt1"/>
              </a:solidFill>
              <a:latin typeface="Ubuntu Mono"/>
              <a:ea typeface="Ubuntu Mono"/>
              <a:cs typeface="Ubuntu Mono"/>
              <a:sym typeface="Ubuntu Mono"/>
            </a:endParaRPr>
          </a:p>
        </p:txBody>
      </p:sp>
      <p:sp>
        <p:nvSpPr>
          <p:cNvPr id="101" name="Google Shape;101;p15"/>
          <p:cNvSpPr txBox="1"/>
          <p:nvPr/>
        </p:nvSpPr>
        <p:spPr>
          <a:xfrm>
            <a:off x="3170875" y="2428000"/>
            <a:ext cx="1981200" cy="201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00FF"/>
                </a:solidFill>
                <a:latin typeface="Ubuntu Mono"/>
                <a:ea typeface="Ubuntu Mono"/>
                <a:cs typeface="Ubuntu Mono"/>
                <a:sym typeface="Ubuntu Mono"/>
              </a:rPr>
              <a:t>Blinking Rate via potentiometer</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rgbClr val="FF9900"/>
                </a:solidFill>
                <a:latin typeface="Ubuntu Mono"/>
                <a:ea typeface="Ubuntu Mono"/>
                <a:cs typeface="Ubuntu Mono"/>
                <a:sym typeface="Ubuntu Mono"/>
              </a:rPr>
              <a:t>void</a:t>
            </a:r>
            <a:r>
              <a:rPr lang="en" sz="700">
                <a:solidFill>
                  <a:schemeClr val="lt1"/>
                </a:solidFill>
                <a:latin typeface="Ubuntu Mono"/>
                <a:ea typeface="Ubuntu Mono"/>
                <a:cs typeface="Ubuntu Mono"/>
                <a:sym typeface="Ubuntu Mono"/>
              </a:rPr>
              <a:t> </a:t>
            </a:r>
            <a:r>
              <a:rPr lang="en" sz="700">
                <a:solidFill>
                  <a:srgbClr val="8E7CC3"/>
                </a:solidFill>
                <a:latin typeface="Ubuntu Mono"/>
                <a:ea typeface="Ubuntu Mono"/>
                <a:cs typeface="Ubuntu Mono"/>
                <a:sym typeface="Ubuntu Mono"/>
              </a:rPr>
              <a:t>setup</a:t>
            </a: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Serial.begin(9600);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rgbClr val="FF9900"/>
                </a:solidFill>
                <a:latin typeface="Ubuntu Mono"/>
                <a:ea typeface="Ubuntu Mono"/>
                <a:cs typeface="Ubuntu Mono"/>
                <a:sym typeface="Ubuntu Mono"/>
              </a:rPr>
              <a:t>void</a:t>
            </a:r>
            <a:r>
              <a:rPr lang="en" sz="700">
                <a:solidFill>
                  <a:schemeClr val="lt1"/>
                </a:solidFill>
                <a:latin typeface="Ubuntu Mono"/>
                <a:ea typeface="Ubuntu Mono"/>
                <a:cs typeface="Ubuntu Mono"/>
                <a:sym typeface="Ubuntu Mono"/>
              </a:rPr>
              <a:t> </a:t>
            </a:r>
            <a:r>
              <a:rPr lang="en" sz="700">
                <a:solidFill>
                  <a:srgbClr val="8E7CC3"/>
                </a:solidFill>
                <a:latin typeface="Ubuntu Mono"/>
                <a:ea typeface="Ubuntu Mono"/>
                <a:cs typeface="Ubuntu Mono"/>
                <a:sym typeface="Ubuntu Mono"/>
              </a:rPr>
              <a:t>loop</a:t>
            </a: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sensorValue = </a:t>
            </a:r>
            <a:r>
              <a:rPr lang="en" sz="700">
                <a:solidFill>
                  <a:schemeClr val="accent1"/>
                </a:solidFill>
                <a:latin typeface="Ubuntu Mono"/>
                <a:ea typeface="Ubuntu Mono"/>
                <a:cs typeface="Ubuntu Mono"/>
                <a:sym typeface="Ubuntu Mono"/>
              </a:rPr>
              <a:t>analogRead</a:t>
            </a:r>
            <a:r>
              <a:rPr lang="en" sz="700">
                <a:solidFill>
                  <a:schemeClr val="lt1"/>
                </a:solidFill>
                <a:latin typeface="Ubuntu Mono"/>
                <a:ea typeface="Ubuntu Mono"/>
                <a:cs typeface="Ubuntu Mono"/>
                <a:sym typeface="Ubuntu Mono"/>
              </a:rPr>
              <a:t>(sensorPin); </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voltage = sensorValue</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Serial.println</a:t>
            </a:r>
            <a:r>
              <a:rPr lang="en" sz="700">
                <a:solidFill>
                  <a:schemeClr val="lt1"/>
                </a:solidFill>
                <a:latin typeface="Ubuntu Mono"/>
                <a:ea typeface="Ubuntu Mono"/>
                <a:cs typeface="Ubuntu Mono"/>
                <a:sym typeface="Ubuntu Mono"/>
              </a:rPr>
              <a:t>(voltage);</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102" name="Google Shape;102;p15"/>
          <p:cNvSpPr txBox="1"/>
          <p:nvPr/>
        </p:nvSpPr>
        <p:spPr>
          <a:xfrm>
            <a:off x="3018025" y="5271800"/>
            <a:ext cx="19812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00FF"/>
                </a:solidFill>
                <a:latin typeface="Ubuntu Mono"/>
                <a:ea typeface="Ubuntu Mono"/>
                <a:cs typeface="Ubuntu Mono"/>
                <a:sym typeface="Ubuntu Mono"/>
              </a:rPr>
              <a:t>True voltage from analogRead()</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sensorValue = </a:t>
            </a:r>
            <a:r>
              <a:rPr lang="en" sz="700">
                <a:solidFill>
                  <a:schemeClr val="accent1"/>
                </a:solidFill>
                <a:latin typeface="Ubuntu Mono"/>
                <a:ea typeface="Ubuntu Mono"/>
                <a:cs typeface="Ubuntu Mono"/>
                <a:sym typeface="Ubuntu Mono"/>
              </a:rPr>
              <a:t>analogRead</a:t>
            </a:r>
            <a:r>
              <a:rPr lang="en" sz="700">
                <a:solidFill>
                  <a:schemeClr val="lt1"/>
                </a:solidFill>
                <a:latin typeface="Ubuntu Mono"/>
                <a:ea typeface="Ubuntu Mono"/>
                <a:cs typeface="Ubuntu Mono"/>
                <a:sym typeface="Ubuntu Mono"/>
              </a:rPr>
              <a:t>(sensorPin);</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voltage = sensorValue * 5.0/1023;</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Serial.println</a:t>
            </a:r>
            <a:r>
              <a:rPr lang="en" sz="700">
                <a:solidFill>
                  <a:schemeClr val="lt1"/>
                </a:solidFill>
                <a:latin typeface="Ubuntu Mono"/>
                <a:ea typeface="Ubuntu Mono"/>
                <a:cs typeface="Ubuntu Mono"/>
                <a:sym typeface="Ubuntu Mono"/>
              </a:rPr>
              <a:t>(voltage);</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sp>
        <p:nvSpPr>
          <p:cNvPr id="107" name="Google Shape;107;p16"/>
          <p:cNvSpPr txBox="1"/>
          <p:nvPr/>
        </p:nvSpPr>
        <p:spPr>
          <a:xfrm>
            <a:off x="299650" y="592875"/>
            <a:ext cx="43620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blinking-through-analog-input:~</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up!</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08" name="Google Shape;108;p16"/>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109" name="Google Shape;109;p16"/>
          <p:cNvSpPr txBox="1"/>
          <p:nvPr/>
        </p:nvSpPr>
        <p:spPr>
          <a:xfrm>
            <a:off x="184525" y="2257725"/>
            <a:ext cx="5216100" cy="357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FF"/>
                </a:solidFill>
                <a:latin typeface="Ubuntu Mono"/>
                <a:ea typeface="Ubuntu Mono"/>
                <a:cs typeface="Ubuntu Mono"/>
                <a:sym typeface="Ubuntu Mono"/>
              </a:rPr>
              <a:t>Blinking Rate via potentiometer</a:t>
            </a:r>
            <a:endParaRPr sz="10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rgbClr val="FF0000"/>
                </a:solidFill>
                <a:latin typeface="Ubuntu Mono"/>
                <a:ea typeface="Ubuntu Mono"/>
                <a:cs typeface="Ubuntu Mono"/>
                <a:sym typeface="Ubuntu Mono"/>
              </a:rPr>
              <a:t> </a:t>
            </a:r>
            <a:r>
              <a:rPr lang="en" sz="1000">
                <a:solidFill>
                  <a:schemeClr val="lt1"/>
                </a:solidFill>
                <a:latin typeface="Ubuntu Mono"/>
                <a:ea typeface="Ubuntu Mono"/>
                <a:cs typeface="Ubuntu Mono"/>
                <a:sym typeface="Ubuntu Mono"/>
              </a:rPr>
              <a:t>sensorPin = A0;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rgbClr val="FF0000"/>
                </a:solidFill>
                <a:latin typeface="Ubuntu Mono"/>
                <a:ea typeface="Ubuntu Mono"/>
                <a:cs typeface="Ubuntu Mono"/>
                <a:sym typeface="Ubuntu Mono"/>
              </a:rPr>
              <a:t> </a:t>
            </a:r>
            <a:r>
              <a:rPr lang="en" sz="1000">
                <a:solidFill>
                  <a:schemeClr val="lt1"/>
                </a:solidFill>
                <a:latin typeface="Ubuntu Mono"/>
                <a:ea typeface="Ubuntu Mono"/>
                <a:cs typeface="Ubuntu Mono"/>
                <a:sym typeface="Ubuntu Mono"/>
              </a:rPr>
              <a:t>ledPin = 13;</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rgbClr val="FF0000"/>
                </a:solidFill>
                <a:latin typeface="Ubuntu Mono"/>
                <a:ea typeface="Ubuntu Mono"/>
                <a:cs typeface="Ubuntu Mono"/>
                <a:sym typeface="Ubuntu Mono"/>
              </a:rPr>
              <a:t> </a:t>
            </a:r>
            <a:r>
              <a:rPr lang="en" sz="1000">
                <a:solidFill>
                  <a:schemeClr val="lt1"/>
                </a:solidFill>
                <a:latin typeface="Ubuntu Mono"/>
                <a:ea typeface="Ubuntu Mono"/>
                <a:cs typeface="Ubuntu Mono"/>
                <a:sym typeface="Ubuntu Mono"/>
              </a:rPr>
              <a:t>sensorValue = 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chemeClr val="lt1"/>
                </a:solidFill>
                <a:latin typeface="Ubuntu Mono"/>
                <a:ea typeface="Ubuntu Mono"/>
                <a:cs typeface="Ubuntu Mono"/>
                <a:sym typeface="Ubuntu Mono"/>
              </a:rPr>
              <a:t> </a:t>
            </a:r>
            <a:r>
              <a:rPr lang="en" sz="1000">
                <a:solidFill>
                  <a:srgbClr val="8E7CC3"/>
                </a:solidFill>
                <a:latin typeface="Ubuntu Mono"/>
                <a:ea typeface="Ubuntu Mono"/>
                <a:cs typeface="Ubuntu Mono"/>
                <a:sym typeface="Ubuntu Mono"/>
              </a:rPr>
              <a:t>setup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pinMode(ledPin,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chemeClr val="lt1"/>
                </a:solidFill>
                <a:latin typeface="Ubuntu Mono"/>
                <a:ea typeface="Ubuntu Mono"/>
                <a:cs typeface="Ubuntu Mono"/>
                <a:sym typeface="Ubuntu Mono"/>
              </a:rPr>
              <a:t> </a:t>
            </a:r>
            <a:r>
              <a:rPr lang="en" sz="1000">
                <a:solidFill>
                  <a:srgbClr val="8E7CC3"/>
                </a:solidFill>
                <a:latin typeface="Ubuntu Mono"/>
                <a:ea typeface="Ubuntu Mono"/>
                <a:cs typeface="Ubuntu Mono"/>
                <a:sym typeface="Ubuntu Mono"/>
              </a:rPr>
              <a:t>loop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sensorValue = </a:t>
            </a:r>
            <a:r>
              <a:rPr lang="en" sz="1000">
                <a:solidFill>
                  <a:schemeClr val="accent1"/>
                </a:solidFill>
                <a:latin typeface="Ubuntu Mono"/>
                <a:ea typeface="Ubuntu Mono"/>
                <a:cs typeface="Ubuntu Mono"/>
                <a:sym typeface="Ubuntu Mono"/>
              </a:rPr>
              <a:t>analogRead</a:t>
            </a:r>
            <a:r>
              <a:rPr lang="en" sz="1000">
                <a:solidFill>
                  <a:schemeClr val="lt1"/>
                </a:solidFill>
                <a:latin typeface="Ubuntu Mono"/>
                <a:ea typeface="Ubuntu Mono"/>
                <a:cs typeface="Ubuntu Mono"/>
                <a:sym typeface="Ubuntu Mono"/>
              </a:rPr>
              <a:t>(sensorPin); //read the value from the sensor</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(sensorValue);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(sensorValue);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10" name="Google Shape;110;p16"/>
          <p:cNvSpPr txBox="1"/>
          <p:nvPr/>
        </p:nvSpPr>
        <p:spPr>
          <a:xfrm>
            <a:off x="5349250" y="2257725"/>
            <a:ext cx="5216100" cy="403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FF"/>
                </a:solidFill>
                <a:latin typeface="Ubuntu Mono"/>
                <a:ea typeface="Ubuntu Mono"/>
                <a:cs typeface="Ubuntu Mono"/>
                <a:sym typeface="Ubuntu Mono"/>
              </a:rPr>
              <a:t>Serial monitor</a:t>
            </a:r>
            <a:endParaRPr sz="10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sensorPin = A0;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ledPin = 13;</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sensorValue = 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voltage = 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chemeClr val="lt1"/>
                </a:solidFill>
                <a:latin typeface="Ubuntu Mono"/>
                <a:ea typeface="Ubuntu Mono"/>
                <a:cs typeface="Ubuntu Mono"/>
                <a:sym typeface="Ubuntu Mono"/>
              </a:rPr>
              <a:t> </a:t>
            </a:r>
            <a:r>
              <a:rPr lang="en" sz="1000">
                <a:solidFill>
                  <a:srgbClr val="8E7CC3"/>
                </a:solidFill>
                <a:latin typeface="Ubuntu Mono"/>
                <a:ea typeface="Ubuntu Mono"/>
                <a:cs typeface="Ubuntu Mono"/>
                <a:sym typeface="Ubuntu Mono"/>
              </a:rPr>
              <a:t>setup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Serial.begin(9600);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pinMode(ledPin,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chemeClr val="lt1"/>
                </a:solidFill>
                <a:latin typeface="Ubuntu Mono"/>
                <a:ea typeface="Ubuntu Mono"/>
                <a:cs typeface="Ubuntu Mono"/>
                <a:sym typeface="Ubuntu Mono"/>
              </a:rPr>
              <a:t> </a:t>
            </a:r>
            <a:r>
              <a:rPr lang="en" sz="1000">
                <a:solidFill>
                  <a:srgbClr val="8E7CC3"/>
                </a:solidFill>
                <a:latin typeface="Ubuntu Mono"/>
                <a:ea typeface="Ubuntu Mono"/>
                <a:cs typeface="Ubuntu Mono"/>
                <a:sym typeface="Ubuntu Mono"/>
              </a:rPr>
              <a:t>loop</a:t>
            </a: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sensorValue = </a:t>
            </a:r>
            <a:r>
              <a:rPr lang="en" sz="1000">
                <a:solidFill>
                  <a:schemeClr val="accent1"/>
                </a:solidFill>
                <a:latin typeface="Ubuntu Mono"/>
                <a:ea typeface="Ubuntu Mono"/>
                <a:cs typeface="Ubuntu Mono"/>
                <a:sym typeface="Ubuntu Mono"/>
              </a:rPr>
              <a:t>analogRead</a:t>
            </a:r>
            <a:r>
              <a:rPr lang="en" sz="1000">
                <a:solidFill>
                  <a:schemeClr val="lt1"/>
                </a:solidFill>
                <a:latin typeface="Ubuntu Mono"/>
                <a:ea typeface="Ubuntu Mono"/>
                <a:cs typeface="Ubuntu Mono"/>
                <a:sym typeface="Ubuntu Mono"/>
              </a:rPr>
              <a:t>(sensorPin); // read the value from the sensor</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voltage = sensorValue * 5.0/1023; // scaling to display true voltage value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Serial.println</a:t>
            </a:r>
            <a:r>
              <a:rPr lang="en" sz="1000">
                <a:solidFill>
                  <a:schemeClr val="lt1"/>
                </a:solidFill>
                <a:latin typeface="Ubuntu Mono"/>
                <a:ea typeface="Ubuntu Mono"/>
                <a:cs typeface="Ubuntu Mono"/>
                <a:sym typeface="Ubuntu Mono"/>
              </a:rPr>
              <a:t>(voltage);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 HIGH);</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(sensorValue);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(ledPin,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delay</a:t>
            </a:r>
            <a:r>
              <a:rPr lang="en" sz="1000">
                <a:solidFill>
                  <a:schemeClr val="lt1"/>
                </a:solidFill>
                <a:latin typeface="Ubuntu Mono"/>
                <a:ea typeface="Ubuntu Mono"/>
                <a:cs typeface="Ubuntu Mono"/>
                <a:sym typeface="Ubuntu Mono"/>
              </a:rPr>
              <a:t>(sensorValue);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p:txBody>
      </p:sp>
      <p:pic>
        <p:nvPicPr>
          <p:cNvPr id="111" name="Google Shape;111;p16"/>
          <p:cNvPicPr preferRelativeResize="0"/>
          <p:nvPr/>
        </p:nvPicPr>
        <p:blipFill>
          <a:blip r:embed="rId3">
            <a:alphaModFix/>
          </a:blip>
          <a:stretch>
            <a:fillRect/>
          </a:stretch>
        </p:blipFill>
        <p:spPr>
          <a:xfrm>
            <a:off x="9115288" y="179775"/>
            <a:ext cx="1057425" cy="553575"/>
          </a:xfrm>
          <a:prstGeom prst="rect">
            <a:avLst/>
          </a:prstGeom>
          <a:noFill/>
          <a:ln>
            <a:noFill/>
          </a:ln>
        </p:spPr>
      </p:pic>
      <p:sp>
        <p:nvSpPr>
          <p:cNvPr id="112" name="Google Shape;112;p16"/>
          <p:cNvSpPr txBox="1"/>
          <p:nvPr/>
        </p:nvSpPr>
        <p:spPr>
          <a:xfrm>
            <a:off x="9189038" y="640500"/>
            <a:ext cx="9099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codes-used</a:t>
            </a:r>
            <a:endParaRPr sz="1000">
              <a:solidFill>
                <a:schemeClr val="lt1"/>
              </a:solidFill>
              <a:latin typeface="Ubuntu Mono"/>
              <a:ea typeface="Ubuntu Mono"/>
              <a:cs typeface="Ubuntu Mono"/>
              <a:sym typeface="Ubuntu Mon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6"/>
        <p:cNvGrpSpPr/>
        <p:nvPr/>
      </p:nvGrpSpPr>
      <p:grpSpPr>
        <a:xfrm>
          <a:off x="0" y="0"/>
          <a:ext cx="0" cy="0"/>
          <a:chOff x="0" y="0"/>
          <a:chExt cx="0" cy="0"/>
        </a:xfrm>
      </p:grpSpPr>
      <p:sp>
        <p:nvSpPr>
          <p:cNvPr id="117" name="Google Shape;117;p17"/>
          <p:cNvSpPr txBox="1"/>
          <p:nvPr/>
        </p:nvSpPr>
        <p:spPr>
          <a:xfrm>
            <a:off x="299650" y="592875"/>
            <a:ext cx="4099015" cy="280073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dirty="0">
                <a:solidFill>
                  <a:srgbClr val="00FF00"/>
                </a:solidFill>
                <a:latin typeface="Ubuntu Mono"/>
                <a:ea typeface="Ubuntu Mono"/>
                <a:cs typeface="Ubuntu Mono"/>
                <a:sym typeface="Ubuntu Mono"/>
              </a:rPr>
              <a:t>scrolling-led:~</a:t>
            </a:r>
            <a:r>
              <a:rPr lang="en" sz="1000" dirty="0">
                <a:solidFill>
                  <a:srgbClr val="00FFFF"/>
                </a:solidFill>
                <a:latin typeface="Ubuntu Mono"/>
                <a:ea typeface="Ubuntu Mono"/>
                <a:cs typeface="Ubuntu Mono"/>
                <a:sym typeface="Ubuntu Mono"/>
              </a:rPr>
              <a:t>#</a:t>
            </a:r>
            <a:r>
              <a:rPr lang="en" sz="1000" dirty="0">
                <a:solidFill>
                  <a:schemeClr val="lt1"/>
                </a:solidFill>
                <a:latin typeface="Ubuntu Mono"/>
                <a:ea typeface="Ubuntu Mono"/>
                <a:cs typeface="Ubuntu Mono"/>
                <a:sym typeface="Ubuntu Mono"/>
              </a:rPr>
              <a:t> By programming conditional statements on Arduino microcontroller one can create visual effects such as the illusion of a scrolling LED; these can be sometimes be seen on premium keyboards with RGB features. To get our hands dirty with conditional statements, we aim to do the following tasks:</a:t>
            </a:r>
            <a:endParaRPr sz="1000" dirty="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dirty="0">
                <a:solidFill>
                  <a:schemeClr val="lt1"/>
                </a:solidFill>
                <a:latin typeface="Ubuntu Mono"/>
                <a:ea typeface="Ubuntu Mono"/>
                <a:cs typeface="Ubuntu Mono"/>
                <a:sym typeface="Ubuntu Mono"/>
              </a:rPr>
              <a:t>$ construct a scrolling LED circuit,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dirty="0">
                <a:solidFill>
                  <a:schemeClr val="lt1"/>
                </a:solidFill>
                <a:latin typeface="Ubuntu Mono"/>
                <a:ea typeface="Ubuntu Mono"/>
                <a:cs typeface="Ubuntu Mono"/>
                <a:sym typeface="Ubuntu Mono"/>
              </a:rPr>
              <a:t>$ demonstrate the utility of the reset button,</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dirty="0">
                <a:solidFill>
                  <a:schemeClr val="lt1"/>
                </a:solidFill>
                <a:latin typeface="Ubuntu Mono"/>
                <a:ea typeface="Ubuntu Mono"/>
                <a:cs typeface="Ubuntu Mono"/>
                <a:sym typeface="Ubuntu Mono"/>
              </a:rPr>
              <a:t>$ increase the rate of scrolling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dirty="0">
                <a:solidFill>
                  <a:schemeClr val="lt1"/>
                </a:solidFill>
                <a:latin typeface="Ubuntu Mono"/>
                <a:ea typeface="Ubuntu Mono"/>
                <a:cs typeface="Ubuntu Mono"/>
                <a:sym typeface="Ubuntu Mono"/>
              </a:rPr>
              <a:t>$ control the rate of scrolling via a potentiometer</a:t>
            </a:r>
            <a:endParaRPr sz="1000" dirty="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dirty="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dirty="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dirty="0">
              <a:solidFill>
                <a:schemeClr val="lt1"/>
              </a:solidFill>
              <a:latin typeface="Ubuntu Mono"/>
              <a:ea typeface="Ubuntu Mono"/>
              <a:cs typeface="Ubuntu Mono"/>
              <a:sym typeface="Ubuntu Mono"/>
            </a:endParaRPr>
          </a:p>
        </p:txBody>
      </p:sp>
      <p:pic>
        <p:nvPicPr>
          <p:cNvPr id="118" name="Google Shape;118;p17"/>
          <p:cNvPicPr preferRelativeResize="0"/>
          <p:nvPr/>
        </p:nvPicPr>
        <p:blipFill>
          <a:blip r:embed="rId3">
            <a:alphaModFix/>
          </a:blip>
          <a:stretch>
            <a:fillRect/>
          </a:stretch>
        </p:blipFill>
        <p:spPr>
          <a:xfrm>
            <a:off x="1593346" y="2897955"/>
            <a:ext cx="2349250" cy="2393725"/>
          </a:xfrm>
          <a:prstGeom prst="rect">
            <a:avLst/>
          </a:prstGeom>
          <a:noFill/>
          <a:ln>
            <a:noFill/>
          </a:ln>
        </p:spPr>
      </p:pic>
      <p:pic>
        <p:nvPicPr>
          <p:cNvPr id="119" name="Google Shape;119;p17"/>
          <p:cNvPicPr preferRelativeResize="0"/>
          <p:nvPr/>
        </p:nvPicPr>
        <p:blipFill>
          <a:blip r:embed="rId4">
            <a:alphaModFix/>
          </a:blip>
          <a:stretch>
            <a:fillRect/>
          </a:stretch>
        </p:blipFill>
        <p:spPr>
          <a:xfrm>
            <a:off x="8343754" y="679613"/>
            <a:ext cx="2349250" cy="2335675"/>
          </a:xfrm>
          <a:prstGeom prst="rect">
            <a:avLst/>
          </a:prstGeom>
          <a:noFill/>
          <a:ln>
            <a:noFill/>
          </a:ln>
        </p:spPr>
      </p:pic>
      <p:pic>
        <p:nvPicPr>
          <p:cNvPr id="120" name="Google Shape;120;p17"/>
          <p:cNvPicPr preferRelativeResize="0"/>
          <p:nvPr/>
        </p:nvPicPr>
        <p:blipFill>
          <a:blip r:embed="rId5">
            <a:alphaModFix/>
          </a:blip>
          <a:stretch>
            <a:fillRect/>
          </a:stretch>
        </p:blipFill>
        <p:spPr>
          <a:xfrm>
            <a:off x="4453759" y="709442"/>
            <a:ext cx="2349250" cy="2335675"/>
          </a:xfrm>
          <a:prstGeom prst="rect">
            <a:avLst/>
          </a:prstGeom>
          <a:noFill/>
          <a:ln>
            <a:noFill/>
          </a:ln>
        </p:spPr>
      </p:pic>
      <p:pic>
        <p:nvPicPr>
          <p:cNvPr id="121" name="Google Shape;121;p17"/>
          <p:cNvPicPr preferRelativeResize="0"/>
          <p:nvPr/>
        </p:nvPicPr>
        <p:blipFill>
          <a:blip r:embed="rId6">
            <a:alphaModFix/>
          </a:blip>
          <a:stretch>
            <a:fillRect/>
          </a:stretch>
        </p:blipFill>
        <p:spPr>
          <a:xfrm>
            <a:off x="1442650" y="5188655"/>
            <a:ext cx="2349250" cy="2335675"/>
          </a:xfrm>
          <a:prstGeom prst="rect">
            <a:avLst/>
          </a:prstGeom>
          <a:noFill/>
          <a:ln>
            <a:noFill/>
          </a:ln>
        </p:spPr>
      </p:pic>
      <p:sp>
        <p:nvSpPr>
          <p:cNvPr id="122" name="Google Shape;122;p17"/>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123" name="Google Shape;123;p17"/>
          <p:cNvSpPr txBox="1"/>
          <p:nvPr/>
        </p:nvSpPr>
        <p:spPr>
          <a:xfrm>
            <a:off x="6808436" y="655887"/>
            <a:ext cx="1321200" cy="158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rgbClr val="FF00FF"/>
                </a:solidFill>
                <a:latin typeface="Ubuntu Mono"/>
                <a:ea typeface="Ubuntu Mono"/>
                <a:cs typeface="Ubuntu Mono"/>
                <a:sym typeface="Ubuntu Mono"/>
              </a:rPr>
              <a:t>Scrolling LED</a:t>
            </a:r>
            <a:endParaRPr sz="700" dirty="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(led1, HIGH);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delay</a:t>
            </a:r>
            <a:r>
              <a:rPr lang="en" sz="700" dirty="0">
                <a:solidFill>
                  <a:schemeClr val="lt1"/>
                </a:solidFill>
                <a:latin typeface="Ubuntu Mono"/>
                <a:ea typeface="Ubuntu Mono"/>
                <a:cs typeface="Ubuntu Mono"/>
                <a:sym typeface="Ubuntu Mono"/>
              </a:rPr>
              <a:t>(500);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(led1, LOW);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(led2, HIGH);</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accent1"/>
                </a:solidFill>
                <a:latin typeface="Ubuntu Mono"/>
                <a:ea typeface="Ubuntu Mono"/>
                <a:cs typeface="Ubuntu Mono"/>
                <a:sym typeface="Ubuntu Mono"/>
              </a:rPr>
              <a:t>delay</a:t>
            </a:r>
            <a:r>
              <a:rPr lang="en" sz="700" dirty="0">
                <a:solidFill>
                  <a:schemeClr val="lt1"/>
                </a:solidFill>
                <a:latin typeface="Ubuntu Mono"/>
                <a:ea typeface="Ubuntu Mono"/>
                <a:cs typeface="Ubuntu Mono"/>
                <a:sym typeface="Ubuntu Mono"/>
              </a:rPr>
              <a:t>(500);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(led2, LOW);</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(led3, HIGH);</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dirty="0">
              <a:solidFill>
                <a:schemeClr val="lt1"/>
              </a:solidFill>
              <a:latin typeface="Ubuntu Mono"/>
              <a:ea typeface="Ubuntu Mono"/>
              <a:cs typeface="Ubuntu Mono"/>
              <a:sym typeface="Ubuntu Mono"/>
            </a:endParaRPr>
          </a:p>
        </p:txBody>
      </p:sp>
      <p:sp>
        <p:nvSpPr>
          <p:cNvPr id="124" name="Google Shape;124;p17"/>
          <p:cNvSpPr txBox="1"/>
          <p:nvPr/>
        </p:nvSpPr>
        <p:spPr>
          <a:xfrm>
            <a:off x="6627551" y="2081910"/>
            <a:ext cx="1645200" cy="126185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dirty="0">
                <a:solidFill>
                  <a:schemeClr val="lt1"/>
                </a:solidFill>
                <a:latin typeface="Ubuntu Mono"/>
                <a:ea typeface="Ubuntu Mono"/>
                <a:cs typeface="Ubuntu Mono"/>
                <a:sym typeface="Ubuntu Mono"/>
              </a:rPr>
              <a:t>The alternating blink circuit can be modified such that blinking is modified into a scrolling behavior. The cycle can be reset using the rest button.</a:t>
            </a:r>
            <a:endParaRPr sz="1000" dirty="0">
              <a:solidFill>
                <a:schemeClr val="lt1"/>
              </a:solidFill>
              <a:latin typeface="Ubuntu Mono"/>
              <a:ea typeface="Ubuntu Mono"/>
              <a:cs typeface="Ubuntu Mono"/>
              <a:sym typeface="Ubuntu Mono"/>
            </a:endParaRPr>
          </a:p>
        </p:txBody>
      </p:sp>
      <p:sp>
        <p:nvSpPr>
          <p:cNvPr id="125" name="Google Shape;125;p17"/>
          <p:cNvSpPr txBox="1"/>
          <p:nvPr/>
        </p:nvSpPr>
        <p:spPr>
          <a:xfrm>
            <a:off x="3791900" y="3415866"/>
            <a:ext cx="1321200" cy="158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a:solidFill>
                  <a:srgbClr val="FF00FF"/>
                </a:solidFill>
                <a:latin typeface="Ubuntu Mono"/>
                <a:ea typeface="Ubuntu Mono"/>
                <a:cs typeface="Ubuntu Mono"/>
                <a:sym typeface="Ubuntu Mono"/>
              </a:rPr>
              <a:t>Incrementally increasing scrolling rate</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(led1, HIGH); </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(init_del - inc); </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(led1, LOW); </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(led2,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inc = inc + inc_change;</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126" name="Google Shape;126;p17"/>
          <p:cNvSpPr txBox="1"/>
          <p:nvPr/>
        </p:nvSpPr>
        <p:spPr>
          <a:xfrm>
            <a:off x="5451964" y="3676872"/>
            <a:ext cx="34446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dirty="0">
                <a:solidFill>
                  <a:schemeClr val="lt1"/>
                </a:solidFill>
                <a:latin typeface="Ubuntu Mono"/>
                <a:ea typeface="Ubuntu Mono"/>
                <a:cs typeface="Ubuntu Mono"/>
                <a:sym typeface="Ubuntu Mono"/>
              </a:rPr>
              <a:t>One can write up a code where, at each looping instance, the delay is being increased (or decreased) by a constant value. This gives the scrolling-LED circuit to have an increasing rate after each full scrolling cycle.</a:t>
            </a:r>
            <a:endParaRPr sz="1000" dirty="0">
              <a:solidFill>
                <a:schemeClr val="lt1"/>
              </a:solidFill>
              <a:latin typeface="Ubuntu Mono"/>
              <a:ea typeface="Ubuntu Mono"/>
              <a:cs typeface="Ubuntu Mono"/>
              <a:sym typeface="Ubuntu Mono"/>
            </a:endParaRPr>
          </a:p>
        </p:txBody>
      </p:sp>
      <p:sp>
        <p:nvSpPr>
          <p:cNvPr id="127" name="Google Shape;127;p17"/>
          <p:cNvSpPr txBox="1"/>
          <p:nvPr/>
        </p:nvSpPr>
        <p:spPr>
          <a:xfrm>
            <a:off x="3781949" y="5608737"/>
            <a:ext cx="1321200" cy="1369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dirty="0">
                <a:solidFill>
                  <a:srgbClr val="FF00FF"/>
                </a:solidFill>
                <a:latin typeface="Ubuntu Mono"/>
                <a:ea typeface="Ubuntu Mono"/>
                <a:cs typeface="Ubuntu Mono"/>
                <a:sym typeface="Ubuntu Mono"/>
              </a:rPr>
              <a:t>Potentiometer-adjusted scrolling rate</a:t>
            </a:r>
            <a:endParaRPr sz="700" dirty="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(led1, HIGH);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delay</a:t>
            </a:r>
            <a:r>
              <a:rPr lang="en" sz="700" dirty="0">
                <a:solidFill>
                  <a:schemeClr val="lt1"/>
                </a:solidFill>
                <a:latin typeface="Ubuntu Mono"/>
                <a:ea typeface="Ubuntu Mono"/>
                <a:cs typeface="Ubuntu Mono"/>
                <a:sym typeface="Ubuntu Mono"/>
              </a:rPr>
              <a:t>(1050-sensorValue);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(led1, LOW); </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accent1"/>
                </a:solidFill>
                <a:latin typeface="Ubuntu Mono"/>
                <a:ea typeface="Ubuntu Mono"/>
                <a:cs typeface="Ubuntu Mono"/>
                <a:sym typeface="Ubuntu Mono"/>
              </a:rPr>
              <a:t>digitalWrite</a:t>
            </a:r>
            <a:r>
              <a:rPr lang="en" sz="700" dirty="0">
                <a:solidFill>
                  <a:schemeClr val="lt1"/>
                </a:solidFill>
                <a:latin typeface="Ubuntu Mono"/>
                <a:ea typeface="Ubuntu Mono"/>
                <a:cs typeface="Ubuntu Mono"/>
                <a:sym typeface="Ubuntu Mono"/>
              </a:rPr>
              <a:t>(led2, HIGH);</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dirty="0">
                <a:solidFill>
                  <a:schemeClr val="lt1"/>
                </a:solidFill>
                <a:latin typeface="Ubuntu Mono"/>
                <a:ea typeface="Ubuntu Mono"/>
                <a:cs typeface="Ubuntu Mono"/>
                <a:sym typeface="Ubuntu Mono"/>
              </a:rPr>
              <a:t>—-----------------------</a:t>
            </a:r>
            <a:endParaRPr sz="7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dirty="0">
              <a:solidFill>
                <a:schemeClr val="lt1"/>
              </a:solidFill>
              <a:latin typeface="Ubuntu Mono"/>
              <a:ea typeface="Ubuntu Mono"/>
              <a:cs typeface="Ubuntu Mono"/>
              <a:sym typeface="Ubuntu Mono"/>
            </a:endParaRPr>
          </a:p>
        </p:txBody>
      </p:sp>
      <p:sp>
        <p:nvSpPr>
          <p:cNvPr id="128" name="Google Shape;128;p17"/>
          <p:cNvSpPr txBox="1"/>
          <p:nvPr/>
        </p:nvSpPr>
        <p:spPr>
          <a:xfrm>
            <a:off x="5479036" y="5736999"/>
            <a:ext cx="34446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rate of scrolling can be further modified such the the constant change after each scrolling cycle is replaced by a variable rate dictated by the a potentiometer. This way, one can control the rate of LED scrolling as necessary.</a:t>
            </a:r>
            <a:endParaRPr sz="1000">
              <a:solidFill>
                <a:schemeClr val="lt1"/>
              </a:solidFill>
              <a:latin typeface="Ubuntu Mono"/>
              <a:ea typeface="Ubuntu Mono"/>
              <a:cs typeface="Ubuntu Mono"/>
              <a:sym typeface="Ubuntu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2"/>
        <p:cNvGrpSpPr/>
        <p:nvPr/>
      </p:nvGrpSpPr>
      <p:grpSpPr>
        <a:xfrm>
          <a:off x="0" y="0"/>
          <a:ext cx="0" cy="0"/>
          <a:chOff x="0" y="0"/>
          <a:chExt cx="0" cy="0"/>
        </a:xfrm>
      </p:grpSpPr>
      <p:sp>
        <p:nvSpPr>
          <p:cNvPr id="133" name="Google Shape;133;p18"/>
          <p:cNvSpPr txBox="1"/>
          <p:nvPr/>
        </p:nvSpPr>
        <p:spPr>
          <a:xfrm>
            <a:off x="299650" y="592875"/>
            <a:ext cx="4362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scrolling-led:~</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code it up!</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34" name="Google Shape;134;p18"/>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135" name="Google Shape;135;p18"/>
          <p:cNvSpPr txBox="1"/>
          <p:nvPr/>
        </p:nvSpPr>
        <p:spPr>
          <a:xfrm>
            <a:off x="346450" y="781350"/>
            <a:ext cx="5216100" cy="695572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FF00FF"/>
                </a:solidFill>
                <a:latin typeface="Ubuntu Mono"/>
                <a:ea typeface="Ubuntu Mono"/>
                <a:cs typeface="Ubuntu Mono"/>
                <a:sym typeface="Ubuntu Mono"/>
              </a:rPr>
              <a:t>Incrementally increasing scrolling rate</a:t>
            </a:r>
            <a:endParaRPr sz="1000" dirty="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led1 = 13;</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 </a:t>
            </a:r>
            <a:r>
              <a:rPr lang="en" sz="1000" dirty="0">
                <a:solidFill>
                  <a:schemeClr val="lt1"/>
                </a:solidFill>
                <a:latin typeface="Ubuntu Mono"/>
                <a:ea typeface="Ubuntu Mono"/>
                <a:cs typeface="Ubuntu Mono"/>
                <a:sym typeface="Ubuntu Mono"/>
              </a:rPr>
              <a:t>led2 = 12;</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led3 = 11;</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led4 = 10;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inc = 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 </a:t>
            </a:r>
            <a:r>
              <a:rPr lang="en" sz="1000" dirty="0">
                <a:solidFill>
                  <a:schemeClr val="lt1"/>
                </a:solidFill>
                <a:latin typeface="Ubuntu Mono"/>
                <a:ea typeface="Ubuntu Mono"/>
                <a:cs typeface="Ubuntu Mono"/>
                <a:sym typeface="Ubuntu Mono"/>
              </a:rPr>
              <a:t>inc_change = 100;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 </a:t>
            </a:r>
            <a:r>
              <a:rPr lang="en" sz="1000" dirty="0">
                <a:solidFill>
                  <a:schemeClr val="lt1"/>
                </a:solidFill>
                <a:latin typeface="Ubuntu Mono"/>
                <a:ea typeface="Ubuntu Mono"/>
                <a:cs typeface="Ubuntu Mono"/>
                <a:sym typeface="Ubuntu Mono"/>
              </a:rPr>
              <a:t>init_del = 500;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void</a:t>
            </a:r>
            <a:r>
              <a:rPr lang="en" sz="1000" dirty="0">
                <a:solidFill>
                  <a:schemeClr val="lt1"/>
                </a:solidFill>
                <a:latin typeface="Ubuntu Mono"/>
                <a:ea typeface="Ubuntu Mono"/>
                <a:cs typeface="Ubuntu Mono"/>
                <a:sym typeface="Ubuntu Mono"/>
              </a:rPr>
              <a:t> </a:t>
            </a:r>
            <a:r>
              <a:rPr lang="en" sz="1000" dirty="0">
                <a:solidFill>
                  <a:srgbClr val="8E7CC3"/>
                </a:solidFill>
                <a:latin typeface="Ubuntu Mono"/>
                <a:ea typeface="Ubuntu Mono"/>
                <a:cs typeface="Ubuntu Mono"/>
                <a:sym typeface="Ubuntu Mono"/>
              </a:rPr>
              <a:t>setup</a:t>
            </a:r>
            <a:r>
              <a:rPr lang="en" sz="1000" dirty="0">
                <a:solidFill>
                  <a:schemeClr val="lt1"/>
                </a:solidFill>
                <a:latin typeface="Ubuntu Mono"/>
                <a:ea typeface="Ubuntu Mono"/>
                <a:cs typeface="Ubuntu Mono"/>
                <a:sym typeface="Ubuntu Mono"/>
              </a:rPr>
              <a:t>()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pinMode(led1,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pinMode(led2,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pinMode(led3,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pinMode(led4,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void</a:t>
            </a:r>
            <a:r>
              <a:rPr lang="en" sz="1000" dirty="0">
                <a:solidFill>
                  <a:schemeClr val="lt1"/>
                </a:solidFill>
                <a:latin typeface="Ubuntu Mono"/>
                <a:ea typeface="Ubuntu Mono"/>
                <a:cs typeface="Ubuntu Mono"/>
                <a:sym typeface="Ubuntu Mono"/>
              </a:rPr>
              <a:t> </a:t>
            </a:r>
            <a:r>
              <a:rPr lang="en" sz="1000" dirty="0">
                <a:solidFill>
                  <a:srgbClr val="8E7CC3"/>
                </a:solidFill>
                <a:latin typeface="Ubuntu Mono"/>
                <a:ea typeface="Ubuntu Mono"/>
                <a:cs typeface="Ubuntu Mono"/>
                <a:sym typeface="Ubuntu Mono"/>
              </a:rPr>
              <a:t>loop</a:t>
            </a:r>
            <a:r>
              <a:rPr lang="en" sz="1000" dirty="0">
                <a:solidFill>
                  <a:schemeClr val="lt1"/>
                </a:solidFill>
                <a:latin typeface="Ubuntu Mono"/>
                <a:ea typeface="Ubuntu Mono"/>
                <a:cs typeface="Ubuntu Mono"/>
                <a:sym typeface="Ubuntu Mono"/>
              </a:rPr>
              <a:t>()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 left to right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(led1, HIGH);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(init_del - inc);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(led1, LOW);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(led2,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(init_del - inc);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(led2,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(led3,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(init_del - inc);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(led3, LOW);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(led4,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(init_del - inc);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(led4,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 right to left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(led3, HIGH);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(init_del - inc);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(led3, LOW);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(led2,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(init_del - inc);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(led2,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(led1,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inc = inc + inc_change;</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p>
          <a:p>
            <a:pPr marL="0" lvl="0" indent="0" algn="l" rtl="0">
              <a:spcBef>
                <a:spcPts val="0"/>
              </a:spcBef>
              <a:spcAft>
                <a:spcPts val="0"/>
              </a:spcAft>
              <a:buClr>
                <a:schemeClr val="dk1"/>
              </a:buClr>
              <a:buSzPts val="1100"/>
              <a:buFont typeface="Arial"/>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dirty="0">
              <a:solidFill>
                <a:schemeClr val="lt1"/>
              </a:solidFill>
              <a:latin typeface="Ubuntu Mono"/>
              <a:ea typeface="Ubuntu Mono"/>
              <a:cs typeface="Ubuntu Mono"/>
              <a:sym typeface="Ubuntu Mono"/>
            </a:endParaRPr>
          </a:p>
        </p:txBody>
      </p:sp>
      <p:sp>
        <p:nvSpPr>
          <p:cNvPr id="136" name="Google Shape;136;p18"/>
          <p:cNvSpPr txBox="1"/>
          <p:nvPr/>
        </p:nvSpPr>
        <p:spPr>
          <a:xfrm>
            <a:off x="5006350" y="789375"/>
            <a:ext cx="5216100" cy="695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rgbClr val="FF00FF"/>
                </a:solidFill>
                <a:latin typeface="Ubuntu Mono"/>
                <a:ea typeface="Ubuntu Mono"/>
                <a:cs typeface="Ubuntu Mono"/>
                <a:sym typeface="Ubuntu Mono"/>
              </a:rPr>
              <a:t>Potentiometer-adjusted scrolling rate</a:t>
            </a:r>
            <a:endParaRPr sz="1000" dirty="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sensorPin = A0;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led1 = 13;</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led2 = 12;</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led3 = 11;</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 </a:t>
            </a:r>
            <a:r>
              <a:rPr lang="en" sz="1000" dirty="0">
                <a:solidFill>
                  <a:schemeClr val="lt1"/>
                </a:solidFill>
                <a:latin typeface="Ubuntu Mono"/>
                <a:ea typeface="Ubuntu Mono"/>
                <a:cs typeface="Ubuntu Mono"/>
                <a:sym typeface="Ubuntu Mono"/>
              </a:rPr>
              <a:t>led4 = 10;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int</a:t>
            </a:r>
            <a:r>
              <a:rPr lang="en" sz="1000" dirty="0">
                <a:solidFill>
                  <a:schemeClr val="lt1"/>
                </a:solidFill>
                <a:latin typeface="Ubuntu Mono"/>
                <a:ea typeface="Ubuntu Mono"/>
                <a:cs typeface="Ubuntu Mono"/>
                <a:sym typeface="Ubuntu Mono"/>
              </a:rPr>
              <a:t> sensorValue = 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void</a:t>
            </a:r>
            <a:r>
              <a:rPr lang="en" sz="1000" dirty="0">
                <a:solidFill>
                  <a:schemeClr val="lt1"/>
                </a:solidFill>
                <a:latin typeface="Ubuntu Mono"/>
                <a:ea typeface="Ubuntu Mono"/>
                <a:cs typeface="Ubuntu Mono"/>
                <a:sym typeface="Ubuntu Mono"/>
              </a:rPr>
              <a:t> </a:t>
            </a:r>
            <a:r>
              <a:rPr lang="en" sz="1000" dirty="0">
                <a:solidFill>
                  <a:srgbClr val="8E7CC3"/>
                </a:solidFill>
                <a:latin typeface="Ubuntu Mono"/>
                <a:ea typeface="Ubuntu Mono"/>
                <a:cs typeface="Ubuntu Mono"/>
                <a:sym typeface="Ubuntu Mono"/>
              </a:rPr>
              <a:t>setup</a:t>
            </a:r>
            <a:r>
              <a:rPr lang="en" sz="1000" dirty="0">
                <a:solidFill>
                  <a:schemeClr val="lt1"/>
                </a:solidFill>
                <a:latin typeface="Ubuntu Mono"/>
                <a:ea typeface="Ubuntu Mono"/>
                <a:cs typeface="Ubuntu Mono"/>
                <a:sym typeface="Ubuntu Mono"/>
              </a:rPr>
              <a:t>()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Serial.begin(9600);</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pinMode(led1,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pinMode(led2,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pinMode(led3,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pinMode(led4, OUTPUT);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rgbClr val="FF9900"/>
                </a:solidFill>
                <a:latin typeface="Ubuntu Mono"/>
                <a:ea typeface="Ubuntu Mono"/>
                <a:cs typeface="Ubuntu Mono"/>
                <a:sym typeface="Ubuntu Mono"/>
              </a:rPr>
              <a:t>void </a:t>
            </a:r>
            <a:r>
              <a:rPr lang="en" sz="1000" dirty="0">
                <a:solidFill>
                  <a:srgbClr val="8E7CC3"/>
                </a:solidFill>
                <a:latin typeface="Ubuntu Mono"/>
                <a:ea typeface="Ubuntu Mono"/>
                <a:cs typeface="Ubuntu Mono"/>
                <a:sym typeface="Ubuntu Mono"/>
              </a:rPr>
              <a:t>loop</a:t>
            </a:r>
            <a:r>
              <a:rPr lang="en" sz="1000" dirty="0">
                <a:solidFill>
                  <a:schemeClr val="lt1"/>
                </a:solidFill>
                <a:latin typeface="Ubuntu Mono"/>
                <a:ea typeface="Ubuntu Mono"/>
                <a:cs typeface="Ubuntu Mono"/>
                <a:sym typeface="Ubuntu Mono"/>
              </a:rPr>
              <a:t>()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sensorValue = analogRead(sensorPin);</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Serial.println</a:t>
            </a:r>
            <a:r>
              <a:rPr lang="en" sz="1000" dirty="0">
                <a:solidFill>
                  <a:schemeClr val="lt1"/>
                </a:solidFill>
                <a:latin typeface="Ubuntu Mono"/>
                <a:ea typeface="Ubuntu Mono"/>
                <a:cs typeface="Ubuntu Mono"/>
                <a:sym typeface="Ubuntu Mono"/>
              </a:rPr>
              <a:t>(sensorValue);</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 left to right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(led1, HIGH);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(1050-sensorValue);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(led1, LOW);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(led2,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(1050-sensorValue);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(led2,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(led3,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(1050-sensorValue);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(led3, LOW);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(led4,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(1050-sensorValue);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(led4,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 right to left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(led3, HIGH);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(1050-sensorValue);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(led3, LOW);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(led2,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delay</a:t>
            </a:r>
            <a:r>
              <a:rPr lang="en" sz="1000" dirty="0">
                <a:solidFill>
                  <a:schemeClr val="lt1"/>
                </a:solidFill>
                <a:latin typeface="Ubuntu Mono"/>
                <a:ea typeface="Ubuntu Mono"/>
                <a:cs typeface="Ubuntu Mono"/>
                <a:sym typeface="Ubuntu Mono"/>
              </a:rPr>
              <a:t>(1050-sensorValue); </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(led2, LOW);</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accent1"/>
                </a:solidFill>
                <a:latin typeface="Ubuntu Mono"/>
                <a:ea typeface="Ubuntu Mono"/>
                <a:cs typeface="Ubuntu Mono"/>
                <a:sym typeface="Ubuntu Mono"/>
              </a:rPr>
              <a:t>digitalWrite</a:t>
            </a:r>
            <a:r>
              <a:rPr lang="en" sz="1000" dirty="0">
                <a:solidFill>
                  <a:schemeClr val="lt1"/>
                </a:solidFill>
                <a:latin typeface="Ubuntu Mono"/>
                <a:ea typeface="Ubuntu Mono"/>
                <a:cs typeface="Ubuntu Mono"/>
                <a:sym typeface="Ubuntu Mono"/>
              </a:rPr>
              <a:t>(led1, HIGH);</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dirty="0">
                <a:solidFill>
                  <a:schemeClr val="lt1"/>
                </a:solidFill>
                <a:latin typeface="Ubuntu Mono"/>
                <a:ea typeface="Ubuntu Mono"/>
                <a:cs typeface="Ubuntu Mono"/>
                <a:sym typeface="Ubuntu Mono"/>
              </a:rPr>
              <a:t>—------------------------------------------------------------------------------</a:t>
            </a:r>
            <a:endParaRPr sz="1000" dirty="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dirty="0">
              <a:solidFill>
                <a:schemeClr val="lt1"/>
              </a:solidFill>
              <a:latin typeface="Ubuntu Mono"/>
              <a:ea typeface="Ubuntu Mono"/>
              <a:cs typeface="Ubuntu Mono"/>
              <a:sym typeface="Ubuntu Mono"/>
            </a:endParaRPr>
          </a:p>
        </p:txBody>
      </p:sp>
      <p:pic>
        <p:nvPicPr>
          <p:cNvPr id="137" name="Google Shape;137;p18"/>
          <p:cNvPicPr preferRelativeResize="0"/>
          <p:nvPr/>
        </p:nvPicPr>
        <p:blipFill>
          <a:blip r:embed="rId3">
            <a:alphaModFix/>
          </a:blip>
          <a:stretch>
            <a:fillRect/>
          </a:stretch>
        </p:blipFill>
        <p:spPr>
          <a:xfrm>
            <a:off x="9115288" y="179775"/>
            <a:ext cx="1057425" cy="553575"/>
          </a:xfrm>
          <a:prstGeom prst="rect">
            <a:avLst/>
          </a:prstGeom>
          <a:noFill/>
          <a:ln>
            <a:noFill/>
          </a:ln>
        </p:spPr>
      </p:pic>
      <p:sp>
        <p:nvSpPr>
          <p:cNvPr id="138" name="Google Shape;138;p18"/>
          <p:cNvSpPr txBox="1"/>
          <p:nvPr/>
        </p:nvSpPr>
        <p:spPr>
          <a:xfrm>
            <a:off x="9189038" y="640500"/>
            <a:ext cx="9099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codes-used</a:t>
            </a:r>
            <a:endParaRPr sz="1000">
              <a:solidFill>
                <a:schemeClr val="lt1"/>
              </a:solidFill>
              <a:latin typeface="Ubuntu Mono"/>
              <a:ea typeface="Ubuntu Mono"/>
              <a:cs typeface="Ubuntu Mono"/>
              <a:sym typeface="Ubuntu Mo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2"/>
        <p:cNvGrpSpPr/>
        <p:nvPr/>
      </p:nvGrpSpPr>
      <p:grpSpPr>
        <a:xfrm>
          <a:off x="0" y="0"/>
          <a:ext cx="0" cy="0"/>
          <a:chOff x="0" y="0"/>
          <a:chExt cx="0" cy="0"/>
        </a:xfrm>
      </p:grpSpPr>
      <p:sp>
        <p:nvSpPr>
          <p:cNvPr id="143" name="Google Shape;143;p19"/>
          <p:cNvSpPr txBox="1"/>
          <p:nvPr/>
        </p:nvSpPr>
        <p:spPr>
          <a:xfrm>
            <a:off x="299650" y="592875"/>
            <a:ext cx="43620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pot-multiple-leds:~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As a natural extension, it would be interesting to write some conditional statements the depend on some adjustable input parameters (such as values given by a potentiometer). Here, we aim to do the following:</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construct an LED-based progress bar graph following the levels of the potentiometer as input</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p:txBody>
      </p:sp>
      <p:pic>
        <p:nvPicPr>
          <p:cNvPr id="144" name="Google Shape;144;p19"/>
          <p:cNvPicPr preferRelativeResize="0"/>
          <p:nvPr/>
        </p:nvPicPr>
        <p:blipFill>
          <a:blip r:embed="rId3">
            <a:alphaModFix/>
          </a:blip>
          <a:stretch>
            <a:fillRect/>
          </a:stretch>
        </p:blipFill>
        <p:spPr>
          <a:xfrm>
            <a:off x="651250" y="2181600"/>
            <a:ext cx="3661075" cy="3639925"/>
          </a:xfrm>
          <a:prstGeom prst="rect">
            <a:avLst/>
          </a:prstGeom>
          <a:noFill/>
          <a:ln>
            <a:noFill/>
          </a:ln>
        </p:spPr>
      </p:pic>
      <p:sp>
        <p:nvSpPr>
          <p:cNvPr id="145" name="Google Shape;145;p19"/>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146" name="Google Shape;146;p19"/>
          <p:cNvSpPr txBox="1"/>
          <p:nvPr/>
        </p:nvSpPr>
        <p:spPr>
          <a:xfrm>
            <a:off x="4564563" y="3277487"/>
            <a:ext cx="1321200" cy="190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00FF"/>
                </a:solidFill>
                <a:latin typeface="Ubuntu Mono"/>
                <a:ea typeface="Ubuntu Mono"/>
                <a:cs typeface="Ubuntu Mono"/>
                <a:sym typeface="Ubuntu Mono"/>
              </a:rPr>
              <a:t>LED Progress Bar</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if (sensorValue &lt; 256)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if (sensorValue &gt; 256)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if (sensorValue &lt; 512)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if (sensorValue &lt; 768) {...}</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lt1"/>
                </a:solidFill>
                <a:latin typeface="Ubuntu Mono"/>
                <a:ea typeface="Ubuntu Mono"/>
                <a:cs typeface="Ubuntu Mono"/>
                <a:sym typeface="Ubuntu Mono"/>
              </a:rPr>
              <a:t>if (sensorValue &lt; 1020) {...]</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147" name="Google Shape;147;p19"/>
          <p:cNvSpPr txBox="1"/>
          <p:nvPr/>
        </p:nvSpPr>
        <p:spPr>
          <a:xfrm>
            <a:off x="6415100" y="2961200"/>
            <a:ext cx="3129300" cy="233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Conditional statements can be written to the code referring to different circuit states. Here, five such states were programmed depending on the input values of adjusted by the potentiometer. Dividing the analog range of 0 to 1023 into five different states, we have the ranges 0 to 256, 257 to 512, 513 to 768, and 769 to 1020.  </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The respective five different states correspond the progress bar level of the LED array. Respectively, the states are: (i) 0 LED activated, (ii) 1 LED activated ,..., (v) ALL LEDs activated. </a:t>
            </a:r>
            <a:endParaRPr sz="1000">
              <a:solidFill>
                <a:schemeClr val="lt1"/>
              </a:solidFill>
              <a:latin typeface="Ubuntu Mono"/>
              <a:ea typeface="Ubuntu Mono"/>
              <a:cs typeface="Ubuntu Mono"/>
              <a:sym typeface="Ubuntu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1"/>
        <p:cNvGrpSpPr/>
        <p:nvPr/>
      </p:nvGrpSpPr>
      <p:grpSpPr>
        <a:xfrm>
          <a:off x="0" y="0"/>
          <a:ext cx="0" cy="0"/>
          <a:chOff x="0" y="0"/>
          <a:chExt cx="0" cy="0"/>
        </a:xfrm>
      </p:grpSpPr>
      <p:sp>
        <p:nvSpPr>
          <p:cNvPr id="152" name="Google Shape;152;p20"/>
          <p:cNvSpPr txBox="1"/>
          <p:nvPr/>
        </p:nvSpPr>
        <p:spPr>
          <a:xfrm>
            <a:off x="299650" y="592875"/>
            <a:ext cx="43620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pot-multiple-leds:~</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p:txBody>
      </p:sp>
      <p:sp>
        <p:nvSpPr>
          <p:cNvPr id="153" name="Google Shape;153;p20"/>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154" name="Google Shape;154;p20"/>
          <p:cNvSpPr txBox="1"/>
          <p:nvPr/>
        </p:nvSpPr>
        <p:spPr>
          <a:xfrm>
            <a:off x="184525" y="886125"/>
            <a:ext cx="5216100" cy="618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FF"/>
                </a:solidFill>
                <a:latin typeface="Ubuntu Mono"/>
                <a:ea typeface="Ubuntu Mono"/>
                <a:cs typeface="Ubuntu Mono"/>
                <a:sym typeface="Ubuntu Mono"/>
              </a:rPr>
              <a:t>                                                               LED Progress Bar</a:t>
            </a:r>
            <a:endParaRPr sz="10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sensorPin = A0;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led1 = 13;</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led2 = 12;</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led3 = 11;</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 </a:t>
            </a:r>
            <a:r>
              <a:rPr lang="en" sz="1000">
                <a:solidFill>
                  <a:schemeClr val="lt1"/>
                </a:solidFill>
                <a:latin typeface="Ubuntu Mono"/>
                <a:ea typeface="Ubuntu Mono"/>
                <a:cs typeface="Ubuntu Mono"/>
                <a:sym typeface="Ubuntu Mono"/>
              </a:rPr>
              <a:t>led4 = 10;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 </a:t>
            </a:r>
            <a:r>
              <a:rPr lang="en" sz="1000">
                <a:solidFill>
                  <a:schemeClr val="lt1"/>
                </a:solidFill>
                <a:latin typeface="Ubuntu Mono"/>
                <a:ea typeface="Ubuntu Mono"/>
                <a:cs typeface="Ubuntu Mono"/>
                <a:sym typeface="Ubuntu Mono"/>
              </a:rPr>
              <a:t>inc = 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inc_change = 100;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init_del = 500;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int</a:t>
            </a:r>
            <a:r>
              <a:rPr lang="en" sz="1000">
                <a:solidFill>
                  <a:schemeClr val="lt1"/>
                </a:solidFill>
                <a:latin typeface="Ubuntu Mono"/>
                <a:ea typeface="Ubuntu Mono"/>
                <a:cs typeface="Ubuntu Mono"/>
                <a:sym typeface="Ubuntu Mono"/>
              </a:rPr>
              <a:t> sensorValue = 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chemeClr val="lt1"/>
                </a:solidFill>
                <a:latin typeface="Ubuntu Mono"/>
                <a:ea typeface="Ubuntu Mono"/>
                <a:cs typeface="Ubuntu Mono"/>
                <a:sym typeface="Ubuntu Mono"/>
              </a:rPr>
              <a:t> </a:t>
            </a:r>
            <a:r>
              <a:rPr lang="en" sz="1000">
                <a:solidFill>
                  <a:srgbClr val="8E7CC3"/>
                </a:solidFill>
                <a:latin typeface="Ubuntu Mono"/>
                <a:ea typeface="Ubuntu Mono"/>
                <a:cs typeface="Ubuntu Mono"/>
                <a:sym typeface="Ubuntu Mono"/>
              </a:rPr>
              <a:t>setup</a:t>
            </a: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Serial.begin(9600);</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pinMode(led1,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pinMode(led2,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pinMode(led3,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pinMode(led4, OUTPUT);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rgbClr val="FF9900"/>
                </a:solidFill>
                <a:latin typeface="Ubuntu Mono"/>
                <a:ea typeface="Ubuntu Mono"/>
                <a:cs typeface="Ubuntu Mono"/>
                <a:sym typeface="Ubuntu Mono"/>
              </a:rPr>
              <a:t>void</a:t>
            </a:r>
            <a:r>
              <a:rPr lang="en" sz="1000">
                <a:solidFill>
                  <a:srgbClr val="8E7CC3"/>
                </a:solidFill>
                <a:latin typeface="Ubuntu Mono"/>
                <a:ea typeface="Ubuntu Mono"/>
                <a:cs typeface="Ubuntu Mono"/>
                <a:sym typeface="Ubuntu Mono"/>
              </a:rPr>
              <a:t> loop</a:t>
            </a: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sensorValue = </a:t>
            </a:r>
            <a:r>
              <a:rPr lang="en" sz="1000">
                <a:solidFill>
                  <a:schemeClr val="accent1"/>
                </a:solidFill>
                <a:latin typeface="Ubuntu Mono"/>
                <a:ea typeface="Ubuntu Mono"/>
                <a:cs typeface="Ubuntu Mono"/>
                <a:sym typeface="Ubuntu Mono"/>
              </a:rPr>
              <a:t>analogRead</a:t>
            </a:r>
            <a:r>
              <a:rPr lang="en" sz="1000">
                <a:solidFill>
                  <a:schemeClr val="lt1"/>
                </a:solidFill>
                <a:latin typeface="Ubuntu Mono"/>
                <a:ea typeface="Ubuntu Mono"/>
                <a:cs typeface="Ubuntu Mono"/>
                <a:sym typeface="Ubuntu Mono"/>
              </a:rPr>
              <a:t>(sensorPin);</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accent1"/>
                </a:solidFill>
                <a:latin typeface="Ubuntu Mono"/>
                <a:ea typeface="Ubuntu Mono"/>
                <a:cs typeface="Ubuntu Mono"/>
                <a:sym typeface="Ubuntu Mono"/>
              </a:rPr>
              <a:t>Serial.println</a:t>
            </a:r>
            <a:r>
              <a:rPr lang="en" sz="1000">
                <a:solidFill>
                  <a:schemeClr val="lt1"/>
                </a:solidFill>
                <a:latin typeface="Ubuntu Mono"/>
                <a:ea typeface="Ubuntu Mono"/>
                <a:cs typeface="Ubuntu Mono"/>
                <a:sym typeface="Ubuntu Mono"/>
              </a:rPr>
              <a:t>(sensorValue);</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if (sensorValue &lt; 256)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(led1, LOW);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(led3,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(led4,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if (sensorValue &gt; 256)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(led1, LOW);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(led3,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(led4,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(led1,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p:txBody>
      </p:sp>
      <p:pic>
        <p:nvPicPr>
          <p:cNvPr id="155" name="Google Shape;155;p20"/>
          <p:cNvPicPr preferRelativeResize="0"/>
          <p:nvPr/>
        </p:nvPicPr>
        <p:blipFill>
          <a:blip r:embed="rId3">
            <a:alphaModFix/>
          </a:blip>
          <a:stretch>
            <a:fillRect/>
          </a:stretch>
        </p:blipFill>
        <p:spPr>
          <a:xfrm>
            <a:off x="9115288" y="179775"/>
            <a:ext cx="1057425" cy="553575"/>
          </a:xfrm>
          <a:prstGeom prst="rect">
            <a:avLst/>
          </a:prstGeom>
          <a:noFill/>
          <a:ln>
            <a:noFill/>
          </a:ln>
        </p:spPr>
      </p:pic>
      <p:sp>
        <p:nvSpPr>
          <p:cNvPr id="156" name="Google Shape;156;p20"/>
          <p:cNvSpPr txBox="1"/>
          <p:nvPr/>
        </p:nvSpPr>
        <p:spPr>
          <a:xfrm>
            <a:off x="9189038" y="640500"/>
            <a:ext cx="9099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codes-used</a:t>
            </a:r>
            <a:endParaRPr sz="1000">
              <a:solidFill>
                <a:schemeClr val="lt1"/>
              </a:solidFill>
              <a:latin typeface="Ubuntu Mono"/>
              <a:ea typeface="Ubuntu Mono"/>
              <a:cs typeface="Ubuntu Mono"/>
              <a:sym typeface="Ubuntu Mono"/>
            </a:endParaRPr>
          </a:p>
        </p:txBody>
      </p:sp>
      <p:sp>
        <p:nvSpPr>
          <p:cNvPr id="157" name="Google Shape;157;p20"/>
          <p:cNvSpPr txBox="1"/>
          <p:nvPr/>
        </p:nvSpPr>
        <p:spPr>
          <a:xfrm>
            <a:off x="4956600" y="886125"/>
            <a:ext cx="5216100" cy="634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if (sensorValue &gt; 512)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(led1, LOW);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(led3,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(led4,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 digitalWrite</a:t>
            </a:r>
            <a:r>
              <a:rPr lang="en" sz="1000">
                <a:solidFill>
                  <a:schemeClr val="lt1"/>
                </a:solidFill>
                <a:latin typeface="Ubuntu Mono"/>
                <a:ea typeface="Ubuntu Mono"/>
                <a:cs typeface="Ubuntu Mono"/>
                <a:sym typeface="Ubuntu Mono"/>
              </a:rPr>
              <a:t>(led1,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(led2,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if (sensorValue &gt; 768)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(led1, LOW);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(led3,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(led4,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(led1,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(led2,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(led3,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if (sensorValue &gt; 1020)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(led1, LOW);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(led2,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(led3,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(led4, LOW);</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(led1,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(led2,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digitalWrite</a:t>
            </a:r>
            <a:r>
              <a:rPr lang="en" sz="1000">
                <a:solidFill>
                  <a:schemeClr val="lt1"/>
                </a:solidFill>
                <a:latin typeface="Ubuntu Mono"/>
                <a:ea typeface="Ubuntu Mono"/>
                <a:cs typeface="Ubuntu Mono"/>
                <a:sym typeface="Ubuntu Mono"/>
              </a:rPr>
              <a:t>(led3,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r>
              <a:rPr lang="en" sz="1000">
                <a:solidFill>
                  <a:schemeClr val="accent1"/>
                </a:solidFill>
                <a:latin typeface="Ubuntu Mono"/>
                <a:ea typeface="Ubuntu Mono"/>
                <a:cs typeface="Ubuntu Mono"/>
                <a:sym typeface="Ubuntu Mono"/>
              </a:rPr>
              <a:t> digitalWrite</a:t>
            </a:r>
            <a:r>
              <a:rPr lang="en" sz="1000">
                <a:solidFill>
                  <a:schemeClr val="lt1"/>
                </a:solidFill>
                <a:latin typeface="Ubuntu Mono"/>
                <a:ea typeface="Ubuntu Mono"/>
                <a:cs typeface="Ubuntu Mono"/>
                <a:sym typeface="Ubuntu Mono"/>
              </a:rPr>
              <a:t>(led4, HIGH);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  </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1000">
                <a:solidFill>
                  <a:schemeClr val="lt1"/>
                </a:solidFill>
                <a:latin typeface="Ubuntu Mono"/>
                <a:ea typeface="Ubuntu Mono"/>
                <a:cs typeface="Ubuntu Mono"/>
                <a:sym typeface="Ubuntu Mono"/>
              </a:rPr>
              <a:t>—------------------------------------------------------------------------------</a:t>
            </a: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1000">
              <a:solidFill>
                <a:schemeClr val="lt1"/>
              </a:solidFill>
              <a:latin typeface="Ubuntu Mono"/>
              <a:ea typeface="Ubuntu Mono"/>
              <a:cs typeface="Ubuntu Mono"/>
              <a:sym typeface="Ubuntu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1"/>
        <p:cNvGrpSpPr/>
        <p:nvPr/>
      </p:nvGrpSpPr>
      <p:grpSpPr>
        <a:xfrm>
          <a:off x="0" y="0"/>
          <a:ext cx="0" cy="0"/>
          <a:chOff x="0" y="0"/>
          <a:chExt cx="0" cy="0"/>
        </a:xfrm>
      </p:grpSpPr>
      <p:sp>
        <p:nvSpPr>
          <p:cNvPr id="162" name="Google Shape;162;p21"/>
          <p:cNvSpPr txBox="1"/>
          <p:nvPr/>
        </p:nvSpPr>
        <p:spPr>
          <a:xfrm>
            <a:off x="299650" y="592875"/>
            <a:ext cx="43620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rgbClr val="00FF00"/>
                </a:solidFill>
                <a:latin typeface="Ubuntu Mono"/>
                <a:ea typeface="Ubuntu Mono"/>
                <a:cs typeface="Ubuntu Mono"/>
                <a:sym typeface="Ubuntu Mono"/>
              </a:rPr>
              <a:t>logic-gate-1:~</a:t>
            </a:r>
            <a:r>
              <a:rPr lang="en" sz="1000">
                <a:solidFill>
                  <a:srgbClr val="00FFFF"/>
                </a:solidFill>
                <a:latin typeface="Ubuntu Mono"/>
                <a:ea typeface="Ubuntu Mono"/>
                <a:cs typeface="Ubuntu Mono"/>
                <a:sym typeface="Ubuntu Mono"/>
              </a:rPr>
              <a:t>#</a:t>
            </a:r>
            <a:r>
              <a:rPr lang="en" sz="1000">
                <a:solidFill>
                  <a:schemeClr val="lt1"/>
                </a:solidFill>
                <a:latin typeface="Ubuntu Mono"/>
                <a:ea typeface="Ubuntu Mono"/>
                <a:cs typeface="Ubuntu Mono"/>
                <a:sym typeface="Ubuntu Mono"/>
              </a:rPr>
              <a:t> Now, we enter the area of logic gates - the main element to design a circuit based on some carefully-designed logic conditions. One such gate is the NOT gate. Given a binary state (1) or (0), the output must be the inverse of the input (0) or (1), respectively. To see this, aim to do the following:</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1000">
                <a:solidFill>
                  <a:schemeClr val="lt1"/>
                </a:solidFill>
                <a:latin typeface="Ubuntu Mono"/>
                <a:ea typeface="Ubuntu Mono"/>
                <a:cs typeface="Ubuntu Mono"/>
                <a:sym typeface="Ubuntu Mono"/>
              </a:rPr>
              <a:t>$ verify and demonstrate the validity of the NOT gate truth values</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pic>
        <p:nvPicPr>
          <p:cNvPr id="163" name="Google Shape;163;p21"/>
          <p:cNvPicPr preferRelativeResize="0"/>
          <p:nvPr/>
        </p:nvPicPr>
        <p:blipFill>
          <a:blip r:embed="rId3">
            <a:alphaModFix/>
          </a:blip>
          <a:stretch>
            <a:fillRect/>
          </a:stretch>
        </p:blipFill>
        <p:spPr>
          <a:xfrm>
            <a:off x="566125" y="1998713"/>
            <a:ext cx="4457700" cy="1975850"/>
          </a:xfrm>
          <a:prstGeom prst="rect">
            <a:avLst/>
          </a:prstGeom>
          <a:noFill/>
          <a:ln>
            <a:noFill/>
          </a:ln>
        </p:spPr>
      </p:pic>
      <p:pic>
        <p:nvPicPr>
          <p:cNvPr id="164" name="Google Shape;164;p21"/>
          <p:cNvPicPr preferRelativeResize="0"/>
          <p:nvPr/>
        </p:nvPicPr>
        <p:blipFill>
          <a:blip r:embed="rId4">
            <a:alphaModFix/>
          </a:blip>
          <a:stretch>
            <a:fillRect/>
          </a:stretch>
        </p:blipFill>
        <p:spPr>
          <a:xfrm>
            <a:off x="575137" y="4635649"/>
            <a:ext cx="4439675" cy="1975850"/>
          </a:xfrm>
          <a:prstGeom prst="rect">
            <a:avLst/>
          </a:prstGeom>
          <a:noFill/>
          <a:ln>
            <a:noFill/>
          </a:ln>
        </p:spPr>
      </p:pic>
      <p:sp>
        <p:nvSpPr>
          <p:cNvPr id="165" name="Google Shape;165;p21"/>
          <p:cNvSpPr txBox="1"/>
          <p:nvPr/>
        </p:nvSpPr>
        <p:spPr>
          <a:xfrm>
            <a:off x="299650" y="179775"/>
            <a:ext cx="442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FF00"/>
                </a:solidFill>
                <a:latin typeface="Ubuntu Mono"/>
                <a:ea typeface="Ubuntu Mono"/>
                <a:cs typeface="Ubuntu Mono"/>
                <a:sym typeface="Ubuntu Mono"/>
              </a:rPr>
              <a:t>Geraldez-LK-2019-11336 </a:t>
            </a:r>
            <a:r>
              <a:rPr lang="en" sz="1000">
                <a:solidFill>
                  <a:srgbClr val="FF00FF"/>
                </a:solidFill>
                <a:latin typeface="Ubuntu Mono"/>
                <a:ea typeface="Ubuntu Mono"/>
                <a:cs typeface="Ubuntu Mono"/>
                <a:sym typeface="Ubuntu Mono"/>
              </a:rPr>
              <a:t>184-WFU-FX-2 </a:t>
            </a:r>
            <a:r>
              <a:rPr lang="en" sz="1000">
                <a:solidFill>
                  <a:srgbClr val="FFFF00"/>
                </a:solidFill>
                <a:latin typeface="Ubuntu Mono"/>
                <a:ea typeface="Ubuntu Mono"/>
                <a:cs typeface="Ubuntu Mono"/>
                <a:sym typeface="Ubuntu Mono"/>
              </a:rPr>
              <a:t>~ </a:t>
            </a:r>
            <a:r>
              <a:rPr lang="en" sz="1000">
                <a:solidFill>
                  <a:srgbClr val="00FFFF"/>
                </a:solidFill>
                <a:latin typeface="Ubuntu Mono"/>
                <a:ea typeface="Ubuntu Mono"/>
                <a:cs typeface="Ubuntu Mono"/>
                <a:sym typeface="Ubuntu Mono"/>
              </a:rPr>
              <a:t>(combinational-logic)</a:t>
            </a:r>
            <a:endParaRPr sz="1000">
              <a:solidFill>
                <a:srgbClr val="00FFFF"/>
              </a:solidFill>
              <a:latin typeface="Ubuntu Mono"/>
              <a:ea typeface="Ubuntu Mono"/>
              <a:cs typeface="Ubuntu Mono"/>
              <a:sym typeface="Ubuntu Mono"/>
            </a:endParaRPr>
          </a:p>
        </p:txBody>
      </p:sp>
      <p:sp>
        <p:nvSpPr>
          <p:cNvPr id="166" name="Google Shape;166;p21"/>
          <p:cNvSpPr txBox="1"/>
          <p:nvPr/>
        </p:nvSpPr>
        <p:spPr>
          <a:xfrm>
            <a:off x="5729476" y="2516650"/>
            <a:ext cx="14373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a:solidFill>
                  <a:srgbClr val="FF00FF"/>
                </a:solidFill>
                <a:latin typeface="Ubuntu Mono"/>
                <a:ea typeface="Ubuntu Mono"/>
                <a:cs typeface="Ubuntu Mono"/>
                <a:sym typeface="Ubuntu Mono"/>
              </a:rPr>
              <a:t>NOT gate LED states test I</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Clr>
                <a:schemeClr val="dk1"/>
              </a:buClr>
              <a:buSzPts val="1100"/>
              <a:buFont typeface="Arial"/>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(300);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167" name="Google Shape;167;p21"/>
          <p:cNvSpPr txBox="1"/>
          <p:nvPr/>
        </p:nvSpPr>
        <p:spPr>
          <a:xfrm>
            <a:off x="7920050" y="1823938"/>
            <a:ext cx="1645200" cy="264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To test the validity of the truth values of the constructed NOT gates, we employ to equivalent tests. In the first test, we set the input to LOW for 2000 milliseconds and to HIGH for 300 milliseconds. The resulting LED must have an inverted output: 2000 milliseconds HIGH state and 300 milliseconds LOW state.</a:t>
            </a:r>
            <a:endParaRPr sz="1000">
              <a:solidFill>
                <a:schemeClr val="lt1"/>
              </a:solidFill>
              <a:latin typeface="Ubuntu Mono"/>
              <a:ea typeface="Ubuntu Mono"/>
              <a:cs typeface="Ubuntu Mono"/>
              <a:sym typeface="Ubuntu Mono"/>
            </a:endParaRPr>
          </a:p>
          <a:p>
            <a:pPr marL="0" lvl="0" indent="0" algn="just" rtl="0">
              <a:spcBef>
                <a:spcPts val="0"/>
              </a:spcBef>
              <a:spcAft>
                <a:spcPts val="0"/>
              </a:spcAft>
              <a:buNone/>
            </a:pPr>
            <a:endParaRPr sz="1000">
              <a:solidFill>
                <a:schemeClr val="lt1"/>
              </a:solidFill>
              <a:latin typeface="Ubuntu Mono"/>
              <a:ea typeface="Ubuntu Mono"/>
              <a:cs typeface="Ubuntu Mono"/>
              <a:sym typeface="Ubuntu Mono"/>
            </a:endParaRPr>
          </a:p>
        </p:txBody>
      </p:sp>
      <p:sp>
        <p:nvSpPr>
          <p:cNvPr id="168" name="Google Shape;168;p21"/>
          <p:cNvSpPr txBox="1"/>
          <p:nvPr/>
        </p:nvSpPr>
        <p:spPr>
          <a:xfrm>
            <a:off x="5729476" y="4940725"/>
            <a:ext cx="14373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00FF"/>
                </a:solidFill>
                <a:latin typeface="Ubuntu Mono"/>
                <a:ea typeface="Ubuntu Mono"/>
                <a:cs typeface="Ubuntu Mono"/>
                <a:sym typeface="Ubuntu Mono"/>
              </a:rPr>
              <a:t>NOT gate LED states test II</a:t>
            </a:r>
            <a:endParaRPr sz="700">
              <a:solidFill>
                <a:srgbClr val="FF00FF"/>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 HIGH);</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(2000);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digitalWrite</a:t>
            </a:r>
            <a:r>
              <a:rPr lang="en" sz="700">
                <a:solidFill>
                  <a:schemeClr val="lt1"/>
                </a:solidFill>
                <a:latin typeface="Ubuntu Mono"/>
                <a:ea typeface="Ubuntu Mono"/>
                <a:cs typeface="Ubuntu Mono"/>
                <a:sym typeface="Ubuntu Mono"/>
              </a:rPr>
              <a:t>(ledPin, LOW);</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accent1"/>
                </a:solidFill>
                <a:latin typeface="Ubuntu Mono"/>
                <a:ea typeface="Ubuntu Mono"/>
                <a:cs typeface="Ubuntu Mono"/>
                <a:sym typeface="Ubuntu Mono"/>
              </a:rPr>
              <a:t>delay</a:t>
            </a:r>
            <a:r>
              <a:rPr lang="en" sz="700">
                <a:solidFill>
                  <a:schemeClr val="lt1"/>
                </a:solidFill>
                <a:latin typeface="Ubuntu Mono"/>
                <a:ea typeface="Ubuntu Mono"/>
                <a:cs typeface="Ubuntu Mono"/>
                <a:sym typeface="Ubuntu Mono"/>
              </a:rPr>
              <a:t>(300);</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r>
              <a:rPr lang="en" sz="700">
                <a:solidFill>
                  <a:schemeClr val="lt1"/>
                </a:solidFill>
                <a:latin typeface="Ubuntu Mono"/>
                <a:ea typeface="Ubuntu Mono"/>
                <a:cs typeface="Ubuntu Mono"/>
                <a:sym typeface="Ubuntu Mono"/>
              </a:rPr>
              <a:t>—---------------------------</a:t>
            </a:r>
            <a:endParaRPr sz="700">
              <a:solidFill>
                <a:schemeClr val="lt1"/>
              </a:solidFill>
              <a:latin typeface="Ubuntu Mono"/>
              <a:ea typeface="Ubuntu Mono"/>
              <a:cs typeface="Ubuntu Mono"/>
              <a:sym typeface="Ubuntu Mono"/>
            </a:endParaRPr>
          </a:p>
          <a:p>
            <a:pPr marL="0" lvl="0" indent="0" algn="l" rtl="0">
              <a:spcBef>
                <a:spcPts val="0"/>
              </a:spcBef>
              <a:spcAft>
                <a:spcPts val="0"/>
              </a:spcAft>
              <a:buNone/>
            </a:pPr>
            <a:endParaRPr sz="700">
              <a:solidFill>
                <a:schemeClr val="lt1"/>
              </a:solidFill>
              <a:latin typeface="Ubuntu Mono"/>
              <a:ea typeface="Ubuntu Mono"/>
              <a:cs typeface="Ubuntu Mono"/>
              <a:sym typeface="Ubuntu Mono"/>
            </a:endParaRPr>
          </a:p>
        </p:txBody>
      </p:sp>
      <p:sp>
        <p:nvSpPr>
          <p:cNvPr id="169" name="Google Shape;169;p21"/>
          <p:cNvSpPr txBox="1"/>
          <p:nvPr/>
        </p:nvSpPr>
        <p:spPr>
          <a:xfrm>
            <a:off x="7920050" y="5017663"/>
            <a:ext cx="16452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lt1"/>
                </a:solidFill>
                <a:latin typeface="Ubuntu Mono"/>
                <a:ea typeface="Ubuntu Mono"/>
                <a:cs typeface="Ubuntu Mono"/>
                <a:sym typeface="Ubuntu Mono"/>
              </a:rPr>
              <a:t>Another test shows that inverting the input also inverts the output. In both cases, truth values that of a NOT gate.</a:t>
            </a:r>
            <a:endParaRPr sz="1000">
              <a:solidFill>
                <a:schemeClr val="lt1"/>
              </a:solidFill>
              <a:latin typeface="Ubuntu Mono"/>
              <a:ea typeface="Ubuntu Mono"/>
              <a:cs typeface="Ubuntu Mono"/>
              <a:sym typeface="Ubuntu Mon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4118</Words>
  <Application>Microsoft Office PowerPoint</Application>
  <PresentationFormat>Custom</PresentationFormat>
  <Paragraphs>726</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Ubuntu Mono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Lyle Kenneth Geraldez</cp:lastModifiedBy>
  <cp:revision>2</cp:revision>
  <dcterms:modified xsi:type="dcterms:W3CDTF">2022-11-17T16:59:15Z</dcterms:modified>
</cp:coreProperties>
</file>